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25"/>
  </p:notesMasterIdLst>
  <p:sldIdLst>
    <p:sldId id="256" r:id="rId2"/>
    <p:sldId id="261" r:id="rId3"/>
    <p:sldId id="272" r:id="rId4"/>
    <p:sldId id="273" r:id="rId5"/>
    <p:sldId id="265" r:id="rId6"/>
    <p:sldId id="277" r:id="rId7"/>
    <p:sldId id="278" r:id="rId8"/>
    <p:sldId id="279" r:id="rId9"/>
    <p:sldId id="280" r:id="rId10"/>
    <p:sldId id="266" r:id="rId11"/>
    <p:sldId id="287" r:id="rId12"/>
    <p:sldId id="290" r:id="rId13"/>
    <p:sldId id="291" r:id="rId14"/>
    <p:sldId id="288" r:id="rId15"/>
    <p:sldId id="289" r:id="rId16"/>
    <p:sldId id="281" r:id="rId17"/>
    <p:sldId id="284" r:id="rId18"/>
    <p:sldId id="282" r:id="rId19"/>
    <p:sldId id="285" r:id="rId20"/>
    <p:sldId id="257" r:id="rId21"/>
    <p:sldId id="286" r:id="rId22"/>
    <p:sldId id="264"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80"/>
    <p:restoredTop sz="93770"/>
  </p:normalViewPr>
  <p:slideViewPr>
    <p:cSldViewPr snapToGrid="0" snapToObjects="1">
      <p:cViewPr varScale="1">
        <p:scale>
          <a:sx n="102" d="100"/>
          <a:sy n="102" d="100"/>
        </p:scale>
        <p:origin x="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02:14:10.453"/>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02:14:10.457"/>
    </inkml:context>
    <inkml:brush xml:id="br0">
      <inkml:brushProperty name="width" value="0.05" units="cm"/>
      <inkml:brushProperty name="height" value="0.05" units="cm"/>
      <inkml:brushProperty name="color" value="#E71224"/>
    </inkml:brush>
  </inkml:definitions>
  <inkml:trace contextRef="#ctx0" brushRef="#br0">9043 137 24575,'-9'0'0,"4"4"0,-2 1 0,6 3 0,-7 1 0,3 3 0,-4-2 0,1 6 0,-5-2 0,4-1 0,-8 4 0,8-4 0,-8 5 0,8-5 0,-8 3 0,4-2 0,-5 3 0,1 1 0,0-5 0,-8 6 0,6-5 0,-12 7 0,5-1 0,-7 2 0,0 0 0,-6 11 0,-9-4 0,0 15 0,-5-4 0,13-5 0,1-2 0,6-11 0,7-6 0,1 3 0,8-10 0,-7 5 0,5-5 0,-6-3 0,1 2 0,5-2 0,-13 4 0,6 0 0,-7 6 0,0-3 0,-13 11 0,-3-2 0,-25 12 0,22-11 0,-1 1 0,4-4 0,1-1 0,-5 6 0,1-2 0,-35 4 0,22 3 0,-9-5 0,12-1 0,-12 7 0,9-6 0,-9-6 0,12 2 0,0-6 0,13 1 0,4 3 0,11-3 0,1-3 0,0 3 0,-13 3 0,17-10 0,-15 14 0,18-15 0,-20 9 0,-18 0 0,-1-1 0,1 5 0,-7-11 0,19 6 0,-35-6 0,22 6 0,-22-6 0,22 3 0,-9-11 0,12 12 0,1-13 0,-1 6 0,0-7 0,1 0 0,-1 0 0,13 0 0,3 0 0,0 0 0,10 0 0,-22 0 0,9 0 0,-28 0 0,-1-8 0,-1-1 0,-8-8 0,9 0 0,1 7 0,2-5 0,1 5 0,-4-7 0,-12 7 0,0-6 0,13 7 0,2-7 0,26 2 0,-9-1 0,9-5 0,-13 3 0,0-5 0,1-1 0,-1-1 0,0 0 0,13-1 0,-9 9 0,4-20 0,4 15 0,-3-1 0,8-7 0,1 2 0,-33-2 0,-16 7 0,48 5 0,-43-3 0,28-28 0,0 16 0,25 0 0,-2 9 0,20 9 0,-1-2 0,1 6 0,0-6 0,7 6 0,-5-2 0,5-1 0,-3 4 0,-11-10 0,13 9 0,-20-10 0,9 3 0,-19-12 0,6 5 0,1 0 0,3 3 0,12 7 0,-12-2 0,11 3 0,0-1 0,4 5 0,2-8 0,1 8 0,-4-4 0,4 1 0,-5 2 0,1-6 0,-7 0 0,5 2 0,-6-5 0,8 10 0,-7-10 0,5 9 0,-6-8 0,-7-2 0,11 1 0,-18-1 0,20 3 0,-12 6 0,11-2 0,-4 3 0,7 5 0,3-3 0,2 8 0,-1-8 0,4 7 0,-4-7 0,1 3 0,-2 1 0,1-4 0,-11 2 0,9 1 0,-9-4 0,6 8 0,1-7 0,0 7 0,3-2 0,-2-1 0,-1 3 0,-9-3 0,3 0 0,-1 3 0,7-7 0,-8 8 0,6-4 0,-12-1 0,5 4 0,-8-9 0,1 8 0,-12-9 0,8 9 0,-9-10 0,1 11 0,8-9 0,-8 4 0,-1 0 0,9-4 0,-21 9 0,9-11 0,0 5 0,-5-5 0,19 5 0,2 2 0,1 1 0,13-2 0,-25 1 0,22-3 0,-22 7 0,18-3 0,-1 4 0,-4 0 0,12 0 0,-1 0 0,3 0 0,4-4 0,-1 3 0,2-3 0,3 4 0,0 0 0,-3 0 0,-2 0 0,-3 0 0,-8 0 0,10 0 0,-9 0 0,10 0 0,-3 0 0,-1 0 0,1 0 0,4 0 0,-4 0 0,8 4 0,-8-3 0,4 3 0,-1 0 0,-2-3 0,6 3 0,-6 0 0,6-3 0,-6 6 0,2-6 0,1 7 0,0-7 0,5 7 0,-1-7 0,0 2 0,1 1 0,-1-3 0,0 7 0,1-7 0,-1 3 0,4 0 0,-2-3 0,2 2 0,0 1 0,-3-3 0,3 3 0,-3-4 0,-1 0 0,8 0 0,-2 0 0,7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02:14:10.459"/>
    </inkml:context>
    <inkml:brush xml:id="br0">
      <inkml:brushProperty name="width" value="0.05" units="cm"/>
      <inkml:brushProperty name="height" value="0.05" units="cm"/>
    </inkml:brush>
  </inkml:definitions>
  <inkml:trace contextRef="#ctx0" brushRef="#br0">7101 1 24575,'0'11'0,"0"-2"0,-5 7 0,4-6 0,-9 10 0,4-4 0,0 14 0,-2-8 0,2 7 0,0-1 0,-5 4 0,10 21 0,-11-9 0,11 10 0,-5-14 0,6-1 0,0 0 0,0 1 0,0-10 0,0 8 0,0-15 0,0 14 0,0-15 0,-4 7 0,2-8 0,-2-1 0,-1 9 0,3-6 0,-4 1 0,1 3 0,2-8 0,-2 10 0,-1-1 0,4-5 0,-4 7 0,6-2 0,-3-5 0,2 15 0,-10-8 0,10 1 0,-11 6 0,11-14 0,-10 23 0,10-13 0,-4 7 0,5-10 0,0-1 0,0-7 0,0 7 0,0 0 0,0-6 0,0 14 0,0-7 0,0 1 0,0-1 0,0-2 0,0 3 0,0 8 0,0 2 0,0-2 0,0 0 0,0 16 0,6-13 0,-5 13 0,10-7 0,-10-14 0,28 19 0,-23-29 0,19 11 0,-25-13 0,0-2 0,0 0 0,0 1 0,0 8 0,0-7 0,0 15 0,0-14 0,0 15 0,-6-7 0,4 23 0,-8-19 0,9 32 0,-9-41 0,5 18 0,-7-15 0,7-6 0,-11 15 0,9-15 0,-7 7 0,3-10 0,0 1 0,7-1 0,-6 0 0,4-3 0,0-3 0,2-3 0,4 0 0,-4-2 0,3 2 0,-9-5 0,9 2 0,-8-7 0,3 9 0,-4-4 0,-5 4 0,4 0 0,-4 1 0,0-1 0,4 0 0,-4 5 0,5-4 0,-1 4 0,1-4 0,0 3 0,-1 3 0,-3-2 0,2 4 0,-7-2 0,0 11 0,-2-5 0,-2 6 0,-12 7 0,-6 3 0,-6 4 0,-21 13 0,33-29 0,-24 16 0,29-20 0,-10 4 0,1-1 0,0 0 0,8-3 0,-14 17 0,13-14 0,-6 10 0,1-9 0,5-4 0,-7 3 0,8-7 0,-13 18 0,11-14 0,-13 16 0,7-13 0,0 0 0,-8 13 0,-5 2 0,2 1 0,-1-5 0,12-10 0,-7 11 0,6-8 0,-7 9 0,8-13 0,0 0 0,-7 13 0,4-15 0,4 11 0,-6-2 0,11-13 0,-5 16 0,1-22 0,7 7 0,-25-3 0,12 7 0,-11-8 0,-1 12 0,12-7 0,-59 21 0,36-16 0,-40 15 0,33-13 0,15-3 0,-11-1 0,11-9 0,0 0 0,-12 2 0,27-10 0,-26 8 0,11-14 0,-16 14 0,1-5 0,-15-2 0,32 18 0,-11-24 0,18 23 0,5-23 0,-11 5 0,16-8 0,0 5 0,0-3 0,0 10 0,9 13 0,22 4 0,-15 0 0,13-11 0,-29-18 0,-16 8 0,12-1 0,-11 4 0,14-1 0,-14-7 0,-4 10 0,0-5 0,-27 2 0,24 4 0,-27-5 0,14 2 0,1 6 0,0-8 0,0 2 0,-1 4 0,16-6 0,-11 0 0,-21 5 0,24-5 0,-21 6 0,33-8 0,10-1 0,-10 0 0,14-5 0,9 5 0,-6-6 0,15 0 0,-7 0 0,0 0 0,6 0 0,-5 0 0,-2 0 0,7 0 0,-5 0 0,-1 0 0,-3 0 0,-7 0 0,0 0 0,0 0 0,-18 0 0,13 0 0,-3 0 0,9 0 0,20 0 0,-9 0 0,15-5 0,-4 4 0,7-3 0,-2 4 0,0 0 0,2 0 0,-2 0 0,1 0 0,-5 0 0,4 0 0,-8 0 0,7 0 0,-16 0 0,11 0 0,-13 0 0,10 0 0,-9 0 0,7 0 0,-16 0 0,7 0 0,-24 0 0,13 0 0,-13 0 0,24 0 0,-6 0 0,15 0 0,-3 0 0,6 0 0,7 0 0,-3 0 0,5 0 0,0 0 0,0 0 0,-1 0 0,1 0 0,0 0 0,0 0 0,-1 0 0,1 0 0,0 0 0,-1 0 0,2 0 0,-2 0 0,0 0 0,2 0 0,3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02:14:10.460"/>
    </inkml:context>
    <inkml:brush xml:id="br0">
      <inkml:brushProperty name="width" value="0.05" units="cm"/>
      <inkml:brushProperty name="height" value="0.05" units="cm"/>
      <inkml:brushProperty name="color" value="#E71224"/>
    </inkml:brush>
  </inkml:definitions>
  <inkml:trace contextRef="#ctx0" brushRef="#br0">290 0 24575,'-9'0'0,"0"0"0,1 4 0,-1 1 0,-3 4 0,-2-1 0,1 5 0,-4-3 0,8 6 0,-8-6 0,8 6 0,-4-3 0,1 5 0,2-1 0,-4 7 0,9-5 0,-5 13 0,5-13 0,-4 5 0,0-6 0,0-1 0,4 7 0,-2-5 0,2 6 0,-5-1 0,1-5 0,-1 13 0,4 6 0,-3-1 0,7 21 0,-3-22 0,5 23 0,0-10 0,0 13 0,9 12 0,6-9 0,4 9 0,20-8 0,-18 10 0,19-7 0,-13 18 0,7-9 0,0-1 0,1 10 0,-6-32 0,0 0 0,-8-6 0,0 0-375,9 13 1,0-2 374,-8-13 0,0-3 0,32 38 0,2-2 0,-21-44 0,1 0 0,20 44 0,6-6 0,-12-5-261,-7-4 261,5-6 0,-18-9 0,17 7 0,-8-5 0,-9-16 739,5 13-739,-45-78 271,20 41-271,-17-42 0,16 47 0,8 1 0,-4-1 0,1 0 0,2 1 0,5-4 0,12 12 0,-5-9 0,11 8 0,-19-9 0,11-4 0,-12 1 0,5-3 0,-6-2 0,6 2 0,-5-1 0,6 1 0,-1-1 0,2 1 0,0 0 0,-2 0 0,1 0 0,-6-1 0,12 2 0,-4 1 0,-1-1 0,-1 2 0,-7-5 0,6-3 0,-9 3 0,9 0 0,-11 2 0,1 6 0,2-6 0,-3 3 0,5-1 0,-5-2 0,4 6 0,-8-6 0,8 6 0,-4-2 0,1 3 0,2 0 0,-5 8 0,5-6 0,1 12 0,6 3 0,-3-6 0,-1 4 0,-1-8 0,-8-5 0,6 13 0,-11-13 0,4 5 0,-4-10 0,0 2 0,2-2 0,-2-1 0,0 3 0,3-2 0,-4-1 0,1 4 0,27-11 0,-22 1 0,19 1 0,-22-2 0,-6 10 0,7-6 0,-7 2 0,3-3 0,-4 3 0,0-2 0,0 6 0,4-10 0,-3 6 0,2-7 0,-3 3 0,0 1 0,0 0 0,0-1 0,0 1 0,0 0 0,0-5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3T02:14:10.461"/>
    </inkml:context>
    <inkml:brush xml:id="br0">
      <inkml:brushProperty name="width" value="0.05" units="cm"/>
      <inkml:brushProperty name="height" value="0.05" units="cm"/>
      <inkml:brushProperty name="color" value="#E71224"/>
    </inkml:brush>
  </inkml:definitions>
  <inkml:trace contextRef="#ctx0" brushRef="#br0">0 131 24575,'0'8'0,"0"1"0,0 0 0,0 3 0,0 2 0,0 3 0,0 0 0,0 8 0,8-6 0,-6 12 0,13-12 0,-8 13 0,6-13 0,2 12 0,12 1 0,-4-4 0,9 9 0,-1-5 0,-8-5 0,14 6 0,-11-13 0,7 2 0,0 0 0,-7-2 0,6-4 0,19 1 0,1 4 0,3-10 0,-22 11 0,-38 7 0,38-38 0,52 30 0,-27-27 0,5-3-875,22 12 0,3 6 875,-13 1 0,-2 1 0,1-1 0,0 1 0,-1 5 0,1-1 0,-1-8 0,2 0 0,13 10 0,-1 1 0,-22-12 0,-1 0 0,16 3 0,-5 0-176,6-1 176,6-8 0,-38 0 0,9 0 0,-9 0 0,0 0 1733,10 0-1733,-10 0 193,25 0-193,-9 0 0,22 0 0,-9 0 0,12 0 0,-13 0 0,10-8 0,-9-2-484,12-8 484,0 8 0,0-7 0,-25 8 0,1 0 0,-16 4 0,0-2 0,22-5 0,-1 0 0,22 1 0,-41 3 0,-1-2 0,39-8 0,0-1 0,-12 3 0,-4 6 0,-25-2 0,10-3 0,-30 3 0,15-8 0,-25 12 0,13-3 484,-6 6-484,7 0 0,0 0 0,13 4 0,15-4 0,4 5 0,10 0 0,-26-5 0,9-3 0,-22 1 0,10-5 0,-20 7 0,6-6 0,-6 1 0,0 1 0,-2-1 0,-6 1 0,-5 0 0,3 5 0,-2-4 0,-1 3 0,4-4 0,-8 1 0,4-1 0,-4 0 0,-1 1 0,5-1 0,-4 0 0,4 1 0,-1-1 0,2-3 0,3 2 0,-3-3 0,-2 5 0,-3-5 0,3 4 0,-2-4 0,6 4 0,-6 1 0,6-5 0,-2 0 0,-1-5 0,4 5 0,-8 0 0,4 1 0,-4 2 0,3-2 0,-2 3 0,6 0 0,-2 1 0,3-5 0,0 4 0,-3-4 0,-2 1 0,-3 6 0,-1-6 0,1 8 0,4-9 0,0 3 0,4-6 0,1 3 0,6-2 0,-5 2 0,6 3 0,-8 6 0,0-4 0,-3 7 0,2-7 0,-6 7 0,6-3 0,-6 4 0,6-3 0,-6 2 0,2-3 0,-3 0 0,0 3 0,-1-7 0,1 7 0,0-3 0,-1 1 0,5 2 0,-4-7 0,4 7 0,-4-3 0,-1 4 0,1 0 0,0 0 0,-1 0 0,1 0 0,0 0 0,3 0 0,2 0 0,3 0 0,-4 0 0,4 0 0,-11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3BCDE-025A-3741-9222-0740809CF9A4}" type="datetimeFigureOut">
              <a:rPr lang="en-AU" smtClean="0"/>
              <a:t>2/8/2022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361D2-1261-6043-9B05-19D4BA2F5389}" type="slidenum">
              <a:rPr lang="en-AU" smtClean="0"/>
              <a:t>‹#›</a:t>
            </a:fld>
            <a:endParaRPr lang="en-AU" dirty="0"/>
          </a:p>
        </p:txBody>
      </p:sp>
    </p:spTree>
    <p:extLst>
      <p:ext uri="{BB962C8B-B14F-4D97-AF65-F5344CB8AC3E}">
        <p14:creationId xmlns:p14="http://schemas.microsoft.com/office/powerpoint/2010/main" val="19629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361D2-1261-6043-9B05-19D4BA2F5389}" type="slidenum">
              <a:rPr lang="en-AU" smtClean="0"/>
              <a:t>13</a:t>
            </a:fld>
            <a:endParaRPr lang="en-AU" dirty="0"/>
          </a:p>
        </p:txBody>
      </p:sp>
    </p:spTree>
    <p:extLst>
      <p:ext uri="{BB962C8B-B14F-4D97-AF65-F5344CB8AC3E}">
        <p14:creationId xmlns:p14="http://schemas.microsoft.com/office/powerpoint/2010/main" val="167613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8/2/22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970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2472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3427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6051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701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895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517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6850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868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064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992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30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203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832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55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909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93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8/2/22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524971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jpe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upload.wikimedia.org/wikipedia/commons/e/e3/Macintosh_128k_transparency.png"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22.png"/><Relationship Id="rId12"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5.xml"/><Relationship Id="rId3" Type="http://schemas.openxmlformats.org/officeDocument/2006/relationships/image" Target="../media/image28.png"/><Relationship Id="rId7" Type="http://schemas.openxmlformats.org/officeDocument/2006/relationships/customXml" Target="../ink/ink2.xml"/><Relationship Id="rId12" Type="http://schemas.openxmlformats.org/officeDocument/2006/relationships/image" Target="../media/image32.png"/><Relationship Id="rId2" Type="http://schemas.openxmlformats.org/officeDocument/2006/relationships/image" Target="../media/image27.png"/><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customXml" Target="../ink/ink3.xml"/><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t>YEAR 7 DIGITAL TECHNOLOGIES</a:t>
            </a:r>
            <a:endParaRPr lang="en-AU" dirty="0"/>
          </a:p>
        </p:txBody>
      </p:sp>
      <p:sp>
        <p:nvSpPr>
          <p:cNvPr id="3" name="Subtitle 2"/>
          <p:cNvSpPr>
            <a:spLocks noGrp="1"/>
          </p:cNvSpPr>
          <p:nvPr>
            <p:ph type="subTitle" idx="1"/>
          </p:nvPr>
        </p:nvSpPr>
        <p:spPr/>
        <p:txBody>
          <a:bodyPr/>
          <a:lstStyle/>
          <a:p>
            <a:r>
              <a:rPr lang="en-AU"/>
              <a:t>Glossary </a:t>
            </a:r>
            <a:r>
              <a:rPr lang="mr-IN"/>
              <a:t>–</a:t>
            </a:r>
            <a:r>
              <a:rPr lang="en-AU"/>
              <a:t> Definitions that you need to know</a:t>
            </a:r>
            <a:endParaRPr lang="en-AU" dirty="0"/>
          </a:p>
        </p:txBody>
      </p:sp>
      <p:pic>
        <p:nvPicPr>
          <p:cNvPr id="4" name="Picture 68" descr="network-networking-hardware-computer-network-computer-network-5adeff668c59a2">
            <a:extLst>
              <a:ext uri="{FF2B5EF4-FFF2-40B4-BE49-F238E27FC236}">
                <a16:creationId xmlns:a16="http://schemas.microsoft.com/office/drawing/2014/main" id="{DE7F8FDA-9A9C-B0A4-779C-3A9A95DED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401" y="4183461"/>
            <a:ext cx="2616498" cy="1569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9" descr="network-diagram-local-area-network-computer-network-5a8453c80c0873">
            <a:extLst>
              <a:ext uri="{FF2B5EF4-FFF2-40B4-BE49-F238E27FC236}">
                <a16:creationId xmlns:a16="http://schemas.microsoft.com/office/drawing/2014/main" id="{3E7142D6-9780-1C9D-61DC-8F2D91A97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456" y="647895"/>
            <a:ext cx="2588791" cy="166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TComputerFloppy.png">
            <a:extLst>
              <a:ext uri="{FF2B5EF4-FFF2-40B4-BE49-F238E27FC236}">
                <a16:creationId xmlns:a16="http://schemas.microsoft.com/office/drawing/2014/main" id="{FDD415FB-BAC9-3199-57BF-514668835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5576" y="309563"/>
            <a:ext cx="1612900" cy="1625600"/>
          </a:xfrm>
          <a:prstGeom prst="rect">
            <a:avLst/>
          </a:prstGeom>
        </p:spPr>
      </p:pic>
      <p:sp>
        <p:nvSpPr>
          <p:cNvPr id="7" name="Oval 6">
            <a:extLst>
              <a:ext uri="{FF2B5EF4-FFF2-40B4-BE49-F238E27FC236}">
                <a16:creationId xmlns:a16="http://schemas.microsoft.com/office/drawing/2014/main" id="{0B9FE505-296C-5FCD-3942-FB1BBC981A86}"/>
              </a:ext>
            </a:extLst>
          </p:cNvPr>
          <p:cNvSpPr/>
          <p:nvPr/>
        </p:nvSpPr>
        <p:spPr>
          <a:xfrm>
            <a:off x="2064516" y="445876"/>
            <a:ext cx="223283" cy="202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ACCA30A-79B9-6A03-0578-5D9ACD41A0BE}"/>
              </a:ext>
            </a:extLst>
          </p:cNvPr>
          <p:cNvSpPr/>
          <p:nvPr/>
        </p:nvSpPr>
        <p:spPr>
          <a:xfrm>
            <a:off x="1653141" y="894844"/>
            <a:ext cx="223283" cy="2020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44F363F-F394-DE53-F17E-7FFA779BD5BA}"/>
              </a:ext>
            </a:extLst>
          </p:cNvPr>
          <p:cNvSpPr/>
          <p:nvPr/>
        </p:nvSpPr>
        <p:spPr>
          <a:xfrm>
            <a:off x="1667446" y="1422752"/>
            <a:ext cx="223283" cy="2020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9B75501-09E7-A19E-81F5-25AA42DE7AEB}"/>
              </a:ext>
            </a:extLst>
          </p:cNvPr>
          <p:cNvSpPr/>
          <p:nvPr/>
        </p:nvSpPr>
        <p:spPr>
          <a:xfrm>
            <a:off x="873197" y="886838"/>
            <a:ext cx="223283" cy="20201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D83F5BC-D446-0E79-4292-70965419FEDC}"/>
              </a:ext>
            </a:extLst>
          </p:cNvPr>
          <p:cNvSpPr/>
          <p:nvPr/>
        </p:nvSpPr>
        <p:spPr>
          <a:xfrm>
            <a:off x="1555804" y="1790637"/>
            <a:ext cx="223283" cy="2020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865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1000"/>
                                  </p:stCondLst>
                                  <p:childTnLst>
                                    <p:animRot by="43200000">
                                      <p:cBhvr>
                                        <p:cTn id="6" dur="2000" fill="hold"/>
                                        <p:tgtEl>
                                          <p:spTgt spid="6"/>
                                        </p:tgtEl>
                                        <p:attrNameLst>
                                          <p:attrName>r</p:attrName>
                                        </p:attrNameLst>
                                      </p:cBhvr>
                                    </p:animRo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1"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2"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1" nodeType="after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0" grpId="2" animBg="1"/>
      <p:bldP spid="11" grpId="0" animBg="1"/>
      <p:bldP spid="1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84B7C9-ACD2-3B73-A90B-1AAE857834B3}"/>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10</a:t>
            </a:fld>
            <a:endParaRPr lang="en-US" sz="1200" dirty="0"/>
          </a:p>
        </p:txBody>
      </p:sp>
      <p:sp>
        <p:nvSpPr>
          <p:cNvPr id="6" name="TextBox 5">
            <a:extLst>
              <a:ext uri="{FF2B5EF4-FFF2-40B4-BE49-F238E27FC236}">
                <a16:creationId xmlns:a16="http://schemas.microsoft.com/office/drawing/2014/main" id="{BE8CE35C-7A26-B629-7F6D-3AB742E88D7B}"/>
              </a:ext>
            </a:extLst>
          </p:cNvPr>
          <p:cNvSpPr txBox="1"/>
          <p:nvPr/>
        </p:nvSpPr>
        <p:spPr>
          <a:xfrm>
            <a:off x="3645074" y="2254685"/>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27E0D42A-83A1-90AE-98BC-46A4F091D1F4}"/>
              </a:ext>
            </a:extLst>
          </p:cNvPr>
          <p:cNvSpPr txBox="1"/>
          <p:nvPr/>
        </p:nvSpPr>
        <p:spPr>
          <a:xfrm>
            <a:off x="1849203" y="711897"/>
            <a:ext cx="9436748" cy="1200329"/>
          </a:xfrm>
          <a:prstGeom prst="rect">
            <a:avLst/>
          </a:prstGeom>
          <a:noFill/>
        </p:spPr>
        <p:txBody>
          <a:bodyPr wrap="square">
            <a:spAutoFit/>
          </a:bodyPr>
          <a:lstStyle/>
          <a:p>
            <a:r>
              <a:rPr lang="en-AU" b="0" i="0" u="none" strike="noStrike" dirty="0">
                <a:solidFill>
                  <a:srgbClr val="FFFF00"/>
                </a:solidFill>
                <a:effectLst/>
                <a:latin typeface="arial" panose="020B0604020202020204" pitchFamily="34" charset="0"/>
              </a:rPr>
              <a:t>A modem is a small box that connects your devices to the Internet using cables. Unlike a router, a modem doesn't provide your home with Wi-Fi connectivity. A modem acts as a digital translator, taking an information signal from your cable, </a:t>
            </a:r>
            <a:r>
              <a:rPr lang="en-AU" b="0" i="0" u="none" strike="noStrike" dirty="0" err="1">
                <a:solidFill>
                  <a:srgbClr val="FFFF00"/>
                </a:solidFill>
                <a:effectLst/>
                <a:latin typeface="arial" panose="020B0604020202020204" pitchFamily="34" charset="0"/>
              </a:rPr>
              <a:t>fiber</a:t>
            </a:r>
            <a:r>
              <a:rPr lang="en-AU" b="0" i="0" u="none" strike="noStrike" dirty="0">
                <a:solidFill>
                  <a:srgbClr val="FFFF00"/>
                </a:solidFill>
                <a:effectLst/>
                <a:latin typeface="arial" panose="020B0604020202020204" pitchFamily="34" charset="0"/>
              </a:rPr>
              <a:t> or phone lines and making it accessible to your computer.</a:t>
            </a:r>
            <a:endParaRPr lang="en-US" dirty="0">
              <a:solidFill>
                <a:srgbClr val="FFFF00"/>
              </a:solidFill>
            </a:endParaRPr>
          </a:p>
        </p:txBody>
      </p:sp>
      <p:sp>
        <p:nvSpPr>
          <p:cNvPr id="10" name="TextBox 9">
            <a:extLst>
              <a:ext uri="{FF2B5EF4-FFF2-40B4-BE49-F238E27FC236}">
                <a16:creationId xmlns:a16="http://schemas.microsoft.com/office/drawing/2014/main" id="{DECE6452-002F-A09E-D3CF-7B64B0EACFAB}"/>
              </a:ext>
            </a:extLst>
          </p:cNvPr>
          <p:cNvSpPr txBox="1"/>
          <p:nvPr/>
        </p:nvSpPr>
        <p:spPr>
          <a:xfrm>
            <a:off x="758980" y="2062241"/>
            <a:ext cx="873957" cy="2308324"/>
          </a:xfrm>
          <a:prstGeom prst="rect">
            <a:avLst/>
          </a:prstGeom>
          <a:noFill/>
        </p:spPr>
        <p:txBody>
          <a:bodyPr wrap="none" rtlCol="0">
            <a:spAutoFit/>
          </a:bodyPr>
          <a:lstStyle/>
          <a:p>
            <a:r>
              <a:rPr lang="en-US" dirty="0">
                <a:solidFill>
                  <a:srgbClr val="FFFF00"/>
                </a:solidFill>
              </a:rPr>
              <a:t>Modem</a:t>
            </a:r>
          </a:p>
          <a:p>
            <a:endParaRPr lang="en-US" dirty="0"/>
          </a:p>
          <a:p>
            <a:r>
              <a:rPr lang="en-US" dirty="0">
                <a:solidFill>
                  <a:schemeClr val="tx1">
                    <a:lumMod val="85000"/>
                  </a:schemeClr>
                </a:solidFill>
              </a:rPr>
              <a:t>Router</a:t>
            </a:r>
          </a:p>
          <a:p>
            <a:endParaRPr lang="en-US" dirty="0">
              <a:solidFill>
                <a:schemeClr val="tx1">
                  <a:lumMod val="75000"/>
                </a:schemeClr>
              </a:solidFill>
            </a:endParaRPr>
          </a:p>
          <a:p>
            <a:r>
              <a:rPr lang="en-US" dirty="0">
                <a:solidFill>
                  <a:schemeClr val="tx1">
                    <a:lumMod val="75000"/>
                  </a:schemeClr>
                </a:solidFill>
              </a:rPr>
              <a:t>Switch</a:t>
            </a:r>
          </a:p>
          <a:p>
            <a:endParaRPr lang="en-US" dirty="0">
              <a:solidFill>
                <a:schemeClr val="tx1">
                  <a:lumMod val="75000"/>
                </a:schemeClr>
              </a:solidFill>
            </a:endParaRPr>
          </a:p>
          <a:p>
            <a:r>
              <a:rPr lang="en-US" dirty="0">
                <a:solidFill>
                  <a:schemeClr val="tx1">
                    <a:lumMod val="75000"/>
                  </a:schemeClr>
                </a:solidFill>
              </a:rPr>
              <a:t>Hub</a:t>
            </a:r>
          </a:p>
          <a:p>
            <a:endParaRPr lang="en-US" dirty="0"/>
          </a:p>
        </p:txBody>
      </p:sp>
      <p:sp>
        <p:nvSpPr>
          <p:cNvPr id="15" name="Title 1">
            <a:extLst>
              <a:ext uri="{FF2B5EF4-FFF2-40B4-BE49-F238E27FC236}">
                <a16:creationId xmlns:a16="http://schemas.microsoft.com/office/drawing/2014/main" id="{B953BA6E-20F7-32BE-7E35-A0E66E516104}"/>
              </a:ext>
            </a:extLst>
          </p:cNvPr>
          <p:cNvSpPr txBox="1">
            <a:spLocks/>
          </p:cNvSpPr>
          <p:nvPr/>
        </p:nvSpPr>
        <p:spPr>
          <a:xfrm>
            <a:off x="1195959" y="-968039"/>
            <a:ext cx="9906000" cy="16613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b="1"/>
              <a:t>Digital Systems:  </a:t>
            </a:r>
            <a:r>
              <a:rPr lang="en-GB" sz="2400" u="sng"/>
              <a:t>Hardware</a:t>
            </a:r>
            <a:r>
              <a:rPr lang="en-GB" sz="2400"/>
              <a:t> </a:t>
            </a:r>
            <a:r>
              <a:rPr lang="en-GB" sz="2400" u="sng"/>
              <a:t>components</a:t>
            </a:r>
            <a:r>
              <a:rPr lang="en-GB" sz="2400"/>
              <a:t> of a </a:t>
            </a:r>
            <a:r>
              <a:rPr lang="en-GB" sz="2400" u="sng"/>
              <a:t>network</a:t>
            </a:r>
            <a:endParaRPr lang="en-AU" dirty="0"/>
          </a:p>
        </p:txBody>
      </p:sp>
      <p:pic>
        <p:nvPicPr>
          <p:cNvPr id="17" name="Picture 16" descr="A picture containing text&#10;&#10;Description automatically generated">
            <a:extLst>
              <a:ext uri="{FF2B5EF4-FFF2-40B4-BE49-F238E27FC236}">
                <a16:creationId xmlns:a16="http://schemas.microsoft.com/office/drawing/2014/main" id="{4CB28786-ED9B-598E-A5AF-161DD6B1FCAA}"/>
              </a:ext>
            </a:extLst>
          </p:cNvPr>
          <p:cNvPicPr>
            <a:picLocks noChangeAspect="1"/>
          </p:cNvPicPr>
          <p:nvPr/>
        </p:nvPicPr>
        <p:blipFill>
          <a:blip r:embed="rId2"/>
          <a:stretch>
            <a:fillRect/>
          </a:stretch>
        </p:blipFill>
        <p:spPr>
          <a:xfrm>
            <a:off x="2623305" y="2254685"/>
            <a:ext cx="2413000" cy="2286000"/>
          </a:xfrm>
          <a:prstGeom prst="rect">
            <a:avLst/>
          </a:prstGeom>
        </p:spPr>
      </p:pic>
      <p:pic>
        <p:nvPicPr>
          <p:cNvPr id="19" name="Picture 18" descr="Whiteboard&#10;&#10;Description automatically generated with medium confidence">
            <a:extLst>
              <a:ext uri="{FF2B5EF4-FFF2-40B4-BE49-F238E27FC236}">
                <a16:creationId xmlns:a16="http://schemas.microsoft.com/office/drawing/2014/main" id="{0A530F54-47A7-C868-4527-ACC5380A2AD9}"/>
              </a:ext>
            </a:extLst>
          </p:cNvPr>
          <p:cNvPicPr>
            <a:picLocks noChangeAspect="1"/>
          </p:cNvPicPr>
          <p:nvPr/>
        </p:nvPicPr>
        <p:blipFill>
          <a:blip r:embed="rId3"/>
          <a:stretch>
            <a:fillRect/>
          </a:stretch>
        </p:blipFill>
        <p:spPr>
          <a:xfrm>
            <a:off x="8663559" y="2114034"/>
            <a:ext cx="2438400" cy="2260600"/>
          </a:xfrm>
          <a:prstGeom prst="rect">
            <a:avLst/>
          </a:prstGeom>
        </p:spPr>
      </p:pic>
      <p:sp>
        <p:nvSpPr>
          <p:cNvPr id="21" name="TextBox 20">
            <a:extLst>
              <a:ext uri="{FF2B5EF4-FFF2-40B4-BE49-F238E27FC236}">
                <a16:creationId xmlns:a16="http://schemas.microsoft.com/office/drawing/2014/main" id="{89A0EAE6-2AFB-1DA2-D26C-B04F9C71F0EB}"/>
              </a:ext>
            </a:extLst>
          </p:cNvPr>
          <p:cNvSpPr txBox="1"/>
          <p:nvPr/>
        </p:nvSpPr>
        <p:spPr>
          <a:xfrm>
            <a:off x="2890380" y="4576443"/>
            <a:ext cx="1143001" cy="646331"/>
          </a:xfrm>
          <a:prstGeom prst="rect">
            <a:avLst/>
          </a:prstGeom>
          <a:noFill/>
        </p:spPr>
        <p:txBody>
          <a:bodyPr wrap="square">
            <a:spAutoFit/>
          </a:bodyPr>
          <a:lstStyle/>
          <a:p>
            <a:r>
              <a:rPr lang="en-US" dirty="0">
                <a:solidFill>
                  <a:srgbClr val="FFFF00"/>
                </a:solidFill>
              </a:rPr>
              <a:t>Modem</a:t>
            </a:r>
          </a:p>
          <a:p>
            <a:endParaRPr lang="en-US" dirty="0">
              <a:solidFill>
                <a:srgbClr val="FFFF00"/>
              </a:solidFill>
            </a:endParaRPr>
          </a:p>
        </p:txBody>
      </p:sp>
      <p:sp>
        <p:nvSpPr>
          <p:cNvPr id="23" name="TextBox 22">
            <a:extLst>
              <a:ext uri="{FF2B5EF4-FFF2-40B4-BE49-F238E27FC236}">
                <a16:creationId xmlns:a16="http://schemas.microsoft.com/office/drawing/2014/main" id="{D920FABB-9CA9-F2A9-8DF8-F05F40F5F40F}"/>
              </a:ext>
            </a:extLst>
          </p:cNvPr>
          <p:cNvSpPr txBox="1"/>
          <p:nvPr/>
        </p:nvSpPr>
        <p:spPr>
          <a:xfrm>
            <a:off x="8663559" y="4471348"/>
            <a:ext cx="6106438" cy="369332"/>
          </a:xfrm>
          <a:prstGeom prst="rect">
            <a:avLst/>
          </a:prstGeom>
          <a:noFill/>
        </p:spPr>
        <p:txBody>
          <a:bodyPr wrap="square">
            <a:spAutoFit/>
          </a:bodyPr>
          <a:lstStyle/>
          <a:p>
            <a:r>
              <a:rPr lang="en-US" dirty="0">
                <a:solidFill>
                  <a:srgbClr val="FFFF00"/>
                </a:solidFill>
              </a:rPr>
              <a:t>Portable Modem</a:t>
            </a:r>
            <a:endParaRPr lang="en-US" dirty="0"/>
          </a:p>
        </p:txBody>
      </p:sp>
      <p:pic>
        <p:nvPicPr>
          <p:cNvPr id="25" name="Picture 24" descr="A picture containing text, computer&#10;&#10;Description automatically generated">
            <a:extLst>
              <a:ext uri="{FF2B5EF4-FFF2-40B4-BE49-F238E27FC236}">
                <a16:creationId xmlns:a16="http://schemas.microsoft.com/office/drawing/2014/main" id="{8E383643-AF53-3655-EE14-190DE777D09A}"/>
              </a:ext>
            </a:extLst>
          </p:cNvPr>
          <p:cNvPicPr>
            <a:picLocks noChangeAspect="1"/>
          </p:cNvPicPr>
          <p:nvPr/>
        </p:nvPicPr>
        <p:blipFill>
          <a:blip r:embed="rId4"/>
          <a:stretch>
            <a:fillRect/>
          </a:stretch>
        </p:blipFill>
        <p:spPr>
          <a:xfrm>
            <a:off x="5665565" y="2514837"/>
            <a:ext cx="2324100" cy="1663700"/>
          </a:xfrm>
          <a:prstGeom prst="rect">
            <a:avLst/>
          </a:prstGeom>
        </p:spPr>
      </p:pic>
      <p:sp>
        <p:nvSpPr>
          <p:cNvPr id="26" name="TextBox 25">
            <a:extLst>
              <a:ext uri="{FF2B5EF4-FFF2-40B4-BE49-F238E27FC236}">
                <a16:creationId xmlns:a16="http://schemas.microsoft.com/office/drawing/2014/main" id="{CB5FB90B-1DDD-A96C-FF16-8C7BB8572A5A}"/>
              </a:ext>
            </a:extLst>
          </p:cNvPr>
          <p:cNvSpPr txBox="1"/>
          <p:nvPr/>
        </p:nvSpPr>
        <p:spPr>
          <a:xfrm>
            <a:off x="5876361" y="4370565"/>
            <a:ext cx="1902507" cy="1200329"/>
          </a:xfrm>
          <a:prstGeom prst="rect">
            <a:avLst/>
          </a:prstGeom>
          <a:noFill/>
        </p:spPr>
        <p:txBody>
          <a:bodyPr wrap="square">
            <a:spAutoFit/>
          </a:bodyPr>
          <a:lstStyle/>
          <a:p>
            <a:r>
              <a:rPr lang="en-US" dirty="0">
                <a:solidFill>
                  <a:srgbClr val="FFFF00"/>
                </a:solidFill>
              </a:rPr>
              <a:t>Modem rear connectors using Ethernet cables</a:t>
            </a:r>
          </a:p>
          <a:p>
            <a:endParaRPr lang="en-US" dirty="0">
              <a:solidFill>
                <a:srgbClr val="FFFF00"/>
              </a:solidFill>
            </a:endParaRPr>
          </a:p>
        </p:txBody>
      </p:sp>
    </p:spTree>
    <p:extLst>
      <p:ext uri="{BB962C8B-B14F-4D97-AF65-F5344CB8AC3E}">
        <p14:creationId xmlns:p14="http://schemas.microsoft.com/office/powerpoint/2010/main" val="142626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959" y="-968039"/>
            <a:ext cx="9906000" cy="1661333"/>
          </a:xfrm>
        </p:spPr>
        <p:txBody>
          <a:bodyPr>
            <a:normAutofit/>
          </a:bodyPr>
          <a:lstStyle/>
          <a:p>
            <a:r>
              <a:rPr lang="en-GB" b="1" dirty="0"/>
              <a:t>Digital Systems:  </a:t>
            </a:r>
            <a:r>
              <a:rPr lang="en-GB" sz="2400" u="sng" dirty="0"/>
              <a:t>Hardware</a:t>
            </a:r>
            <a:r>
              <a:rPr lang="en-GB" sz="2400" dirty="0"/>
              <a:t> </a:t>
            </a:r>
            <a:r>
              <a:rPr lang="en-GB" sz="2400" u="sng" dirty="0"/>
              <a:t>components</a:t>
            </a:r>
            <a:r>
              <a:rPr lang="en-GB" sz="2400" dirty="0"/>
              <a:t> of a </a:t>
            </a:r>
            <a:r>
              <a:rPr lang="en-GB" sz="2400" u="sng" dirty="0"/>
              <a:t>network</a:t>
            </a:r>
            <a:endParaRPr lang="en-AU" dirty="0"/>
          </a:p>
        </p:txBody>
      </p:sp>
      <p:sp>
        <p:nvSpPr>
          <p:cNvPr id="4" name="TextBox 3">
            <a:extLst>
              <a:ext uri="{FF2B5EF4-FFF2-40B4-BE49-F238E27FC236}">
                <a16:creationId xmlns:a16="http://schemas.microsoft.com/office/drawing/2014/main" id="{DB84B7C9-ACD2-3B73-A90B-1AAE857834B3}"/>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11</a:t>
            </a:fld>
            <a:endParaRPr lang="en-US" sz="1200" dirty="0"/>
          </a:p>
        </p:txBody>
      </p:sp>
      <p:sp>
        <p:nvSpPr>
          <p:cNvPr id="5" name="TextBox 4">
            <a:extLst>
              <a:ext uri="{FF2B5EF4-FFF2-40B4-BE49-F238E27FC236}">
                <a16:creationId xmlns:a16="http://schemas.microsoft.com/office/drawing/2014/main" id="{6DD87A0F-440A-22D8-E462-6E8B2BB72C18}"/>
              </a:ext>
            </a:extLst>
          </p:cNvPr>
          <p:cNvSpPr txBox="1"/>
          <p:nvPr/>
        </p:nvSpPr>
        <p:spPr>
          <a:xfrm>
            <a:off x="1090041" y="1974559"/>
            <a:ext cx="873957" cy="2308324"/>
          </a:xfrm>
          <a:prstGeom prst="rect">
            <a:avLst/>
          </a:prstGeom>
          <a:noFill/>
        </p:spPr>
        <p:txBody>
          <a:bodyPr wrap="none" rtlCol="0">
            <a:spAutoFit/>
          </a:bodyPr>
          <a:lstStyle/>
          <a:p>
            <a:r>
              <a:rPr lang="en-US" dirty="0">
                <a:solidFill>
                  <a:schemeClr val="tx1">
                    <a:lumMod val="85000"/>
                  </a:schemeClr>
                </a:solidFill>
              </a:rPr>
              <a:t>Modem</a:t>
            </a:r>
          </a:p>
          <a:p>
            <a:endParaRPr lang="en-US" dirty="0"/>
          </a:p>
          <a:p>
            <a:r>
              <a:rPr lang="en-US" dirty="0">
                <a:solidFill>
                  <a:srgbClr val="FFFF00"/>
                </a:solidFill>
              </a:rPr>
              <a:t>Router</a:t>
            </a:r>
          </a:p>
          <a:p>
            <a:endParaRPr lang="en-US" dirty="0">
              <a:solidFill>
                <a:schemeClr val="tx1">
                  <a:lumMod val="75000"/>
                </a:schemeClr>
              </a:solidFill>
            </a:endParaRPr>
          </a:p>
          <a:p>
            <a:r>
              <a:rPr lang="en-US" dirty="0">
                <a:solidFill>
                  <a:schemeClr val="tx1">
                    <a:lumMod val="75000"/>
                  </a:schemeClr>
                </a:solidFill>
              </a:rPr>
              <a:t>Switch</a:t>
            </a:r>
          </a:p>
          <a:p>
            <a:endParaRPr lang="en-US" dirty="0">
              <a:solidFill>
                <a:schemeClr val="tx1">
                  <a:lumMod val="75000"/>
                </a:schemeClr>
              </a:solidFill>
            </a:endParaRPr>
          </a:p>
          <a:p>
            <a:r>
              <a:rPr lang="en-US" dirty="0">
                <a:solidFill>
                  <a:schemeClr val="tx1">
                    <a:lumMod val="75000"/>
                  </a:schemeClr>
                </a:solidFill>
              </a:rPr>
              <a:t>Hub</a:t>
            </a:r>
          </a:p>
          <a:p>
            <a:endParaRPr lang="en-US" dirty="0"/>
          </a:p>
        </p:txBody>
      </p:sp>
      <p:sp>
        <p:nvSpPr>
          <p:cNvPr id="6" name="TextBox 5">
            <a:extLst>
              <a:ext uri="{FF2B5EF4-FFF2-40B4-BE49-F238E27FC236}">
                <a16:creationId xmlns:a16="http://schemas.microsoft.com/office/drawing/2014/main" id="{BE8CE35C-7A26-B629-7F6D-3AB742E88D7B}"/>
              </a:ext>
            </a:extLst>
          </p:cNvPr>
          <p:cNvSpPr txBox="1"/>
          <p:nvPr/>
        </p:nvSpPr>
        <p:spPr>
          <a:xfrm>
            <a:off x="3645074" y="225468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BA57C40F-A6F6-1738-DE20-74C0E42BFBB4}"/>
              </a:ext>
            </a:extLst>
          </p:cNvPr>
          <p:cNvSpPr txBox="1"/>
          <p:nvPr/>
        </p:nvSpPr>
        <p:spPr>
          <a:xfrm>
            <a:off x="2126293" y="852513"/>
            <a:ext cx="9347548" cy="3785652"/>
          </a:xfrm>
          <a:prstGeom prst="rect">
            <a:avLst/>
          </a:prstGeom>
          <a:noFill/>
        </p:spPr>
        <p:txBody>
          <a:bodyPr wrap="square">
            <a:spAutoFit/>
          </a:bodyPr>
          <a:lstStyle/>
          <a:p>
            <a:r>
              <a:rPr lang="en-AU" sz="2400" b="0" i="0" u="none" strike="noStrike" dirty="0">
                <a:solidFill>
                  <a:srgbClr val="FFFF00"/>
                </a:solidFill>
                <a:effectLst/>
                <a:latin typeface="arial" panose="020B0604020202020204" pitchFamily="34" charset="0"/>
              </a:rPr>
              <a:t>Your modem is a box that connects your home network to the wider Internet. </a:t>
            </a:r>
            <a:r>
              <a:rPr lang="en-AU" sz="2400" b="1" i="0" u="none" strike="noStrike" dirty="0">
                <a:effectLst/>
                <a:latin typeface="arial" panose="020B0604020202020204" pitchFamily="34" charset="0"/>
              </a:rPr>
              <a:t>A router </a:t>
            </a:r>
            <a:r>
              <a:rPr lang="en-AU" sz="2400" b="0" i="0" u="none" strike="noStrike" dirty="0">
                <a:solidFill>
                  <a:srgbClr val="FFFF00"/>
                </a:solidFill>
                <a:effectLst/>
                <a:latin typeface="arial" panose="020B0604020202020204" pitchFamily="34" charset="0"/>
              </a:rPr>
              <a:t>is a box that lets all of your wired and wireless devices use that Internet connection at once and also allows them to talk to one another without having to do so over the Internet.</a:t>
            </a:r>
          </a:p>
          <a:p>
            <a:r>
              <a:rPr lang="en-AU" sz="2400" dirty="0"/>
              <a:t>A </a:t>
            </a:r>
            <a:r>
              <a:rPr lang="en-AU" sz="2400" b="1" dirty="0"/>
              <a:t>router</a:t>
            </a:r>
            <a:r>
              <a:rPr lang="en-AU" sz="2400" dirty="0"/>
              <a:t> is a box that lets all of your wired and wireless devices use that Internet connection at once and also allows them to talk to one another without having to do so over the Internet. Often, your Internet service provider will give you one box that serves as both modem and router, but they’re still different technologies; not all modems include routers and not all routers have modems.</a:t>
            </a:r>
            <a:endParaRPr lang="en-US" sz="3200" dirty="0">
              <a:solidFill>
                <a:srgbClr val="FFFF00"/>
              </a:solidFill>
            </a:endParaRPr>
          </a:p>
        </p:txBody>
      </p:sp>
      <p:sp>
        <p:nvSpPr>
          <p:cNvPr id="11" name="TextBox 10">
            <a:extLst>
              <a:ext uri="{FF2B5EF4-FFF2-40B4-BE49-F238E27FC236}">
                <a16:creationId xmlns:a16="http://schemas.microsoft.com/office/drawing/2014/main" id="{F42C537B-3E63-7543-4703-4156CDBAA5BF}"/>
              </a:ext>
            </a:extLst>
          </p:cNvPr>
          <p:cNvSpPr txBox="1"/>
          <p:nvPr/>
        </p:nvSpPr>
        <p:spPr>
          <a:xfrm>
            <a:off x="5367403" y="6079973"/>
            <a:ext cx="6106438" cy="369332"/>
          </a:xfrm>
          <a:prstGeom prst="rect">
            <a:avLst/>
          </a:prstGeom>
          <a:noFill/>
        </p:spPr>
        <p:txBody>
          <a:bodyPr wrap="square">
            <a:spAutoFit/>
          </a:bodyPr>
          <a:lstStyle/>
          <a:p>
            <a:r>
              <a:rPr lang="en-US" dirty="0"/>
              <a:t>https://</a:t>
            </a:r>
            <a:r>
              <a:rPr lang="en-US" dirty="0" err="1"/>
              <a:t>www.nytimes.com</a:t>
            </a:r>
            <a:r>
              <a:rPr lang="en-US" dirty="0"/>
              <a:t>/</a:t>
            </a:r>
            <a:r>
              <a:rPr lang="en-US" dirty="0" err="1"/>
              <a:t>wirecutter</a:t>
            </a:r>
            <a:r>
              <a:rPr lang="en-US" dirty="0"/>
              <a:t>/blog/modem-vs-router/</a:t>
            </a:r>
          </a:p>
        </p:txBody>
      </p:sp>
    </p:spTree>
    <p:extLst>
      <p:ext uri="{BB962C8B-B14F-4D97-AF65-F5344CB8AC3E}">
        <p14:creationId xmlns:p14="http://schemas.microsoft.com/office/powerpoint/2010/main" val="354744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959" y="-968039"/>
            <a:ext cx="9906000" cy="1661333"/>
          </a:xfrm>
        </p:spPr>
        <p:txBody>
          <a:bodyPr>
            <a:normAutofit/>
          </a:bodyPr>
          <a:lstStyle/>
          <a:p>
            <a:r>
              <a:rPr lang="en-GB" b="1" dirty="0"/>
              <a:t>Digital Systems:  </a:t>
            </a:r>
            <a:r>
              <a:rPr lang="en-GB" sz="2400" u="sng" dirty="0"/>
              <a:t>Hardware</a:t>
            </a:r>
            <a:r>
              <a:rPr lang="en-GB" sz="2400" dirty="0"/>
              <a:t> </a:t>
            </a:r>
            <a:r>
              <a:rPr lang="en-GB" sz="2400" u="sng" dirty="0"/>
              <a:t>components</a:t>
            </a:r>
            <a:r>
              <a:rPr lang="en-GB" sz="2400" dirty="0"/>
              <a:t> of a </a:t>
            </a:r>
            <a:r>
              <a:rPr lang="en-GB" sz="2400" u="sng" dirty="0"/>
              <a:t>network</a:t>
            </a:r>
            <a:endParaRPr lang="en-AU" dirty="0"/>
          </a:p>
        </p:txBody>
      </p:sp>
      <p:sp>
        <p:nvSpPr>
          <p:cNvPr id="4" name="TextBox 3">
            <a:extLst>
              <a:ext uri="{FF2B5EF4-FFF2-40B4-BE49-F238E27FC236}">
                <a16:creationId xmlns:a16="http://schemas.microsoft.com/office/drawing/2014/main" id="{DB84B7C9-ACD2-3B73-A90B-1AAE857834B3}"/>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12</a:t>
            </a:fld>
            <a:endParaRPr lang="en-US" sz="1200" dirty="0"/>
          </a:p>
        </p:txBody>
      </p:sp>
      <p:sp>
        <p:nvSpPr>
          <p:cNvPr id="5" name="TextBox 4">
            <a:extLst>
              <a:ext uri="{FF2B5EF4-FFF2-40B4-BE49-F238E27FC236}">
                <a16:creationId xmlns:a16="http://schemas.microsoft.com/office/drawing/2014/main" id="{6DD87A0F-440A-22D8-E462-6E8B2BB72C18}"/>
              </a:ext>
            </a:extLst>
          </p:cNvPr>
          <p:cNvSpPr txBox="1"/>
          <p:nvPr/>
        </p:nvSpPr>
        <p:spPr>
          <a:xfrm>
            <a:off x="439582" y="2329841"/>
            <a:ext cx="873957" cy="2308324"/>
          </a:xfrm>
          <a:prstGeom prst="rect">
            <a:avLst/>
          </a:prstGeom>
          <a:noFill/>
        </p:spPr>
        <p:txBody>
          <a:bodyPr wrap="none" rtlCol="0">
            <a:spAutoFit/>
          </a:bodyPr>
          <a:lstStyle/>
          <a:p>
            <a:r>
              <a:rPr lang="en-US" dirty="0">
                <a:solidFill>
                  <a:schemeClr val="tx1">
                    <a:lumMod val="85000"/>
                  </a:schemeClr>
                </a:solidFill>
              </a:rPr>
              <a:t>Modem</a:t>
            </a:r>
          </a:p>
          <a:p>
            <a:endParaRPr lang="en-US" dirty="0"/>
          </a:p>
          <a:p>
            <a:r>
              <a:rPr lang="en-US" dirty="0">
                <a:solidFill>
                  <a:srgbClr val="FFFF00"/>
                </a:solidFill>
              </a:rPr>
              <a:t>Router</a:t>
            </a:r>
          </a:p>
          <a:p>
            <a:endParaRPr lang="en-US" dirty="0">
              <a:solidFill>
                <a:schemeClr val="tx1">
                  <a:lumMod val="75000"/>
                </a:schemeClr>
              </a:solidFill>
            </a:endParaRPr>
          </a:p>
          <a:p>
            <a:r>
              <a:rPr lang="en-US" dirty="0">
                <a:solidFill>
                  <a:schemeClr val="tx1">
                    <a:lumMod val="75000"/>
                  </a:schemeClr>
                </a:solidFill>
              </a:rPr>
              <a:t>Switch</a:t>
            </a:r>
          </a:p>
          <a:p>
            <a:endParaRPr lang="en-US" dirty="0">
              <a:solidFill>
                <a:schemeClr val="tx1">
                  <a:lumMod val="75000"/>
                </a:schemeClr>
              </a:solidFill>
            </a:endParaRPr>
          </a:p>
          <a:p>
            <a:r>
              <a:rPr lang="en-US" dirty="0">
                <a:solidFill>
                  <a:schemeClr val="tx1">
                    <a:lumMod val="75000"/>
                  </a:schemeClr>
                </a:solidFill>
              </a:rPr>
              <a:t>Hub</a:t>
            </a:r>
          </a:p>
          <a:p>
            <a:endParaRPr lang="en-US" dirty="0"/>
          </a:p>
        </p:txBody>
      </p:sp>
      <p:sp>
        <p:nvSpPr>
          <p:cNvPr id="6" name="TextBox 5">
            <a:extLst>
              <a:ext uri="{FF2B5EF4-FFF2-40B4-BE49-F238E27FC236}">
                <a16:creationId xmlns:a16="http://schemas.microsoft.com/office/drawing/2014/main" id="{BE8CE35C-7A26-B629-7F6D-3AB742E88D7B}"/>
              </a:ext>
            </a:extLst>
          </p:cNvPr>
          <p:cNvSpPr txBox="1"/>
          <p:nvPr/>
        </p:nvSpPr>
        <p:spPr>
          <a:xfrm>
            <a:off x="3645074" y="225468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BA57C40F-A6F6-1738-DE20-74C0E42BFBB4}"/>
              </a:ext>
            </a:extLst>
          </p:cNvPr>
          <p:cNvSpPr txBox="1"/>
          <p:nvPr/>
        </p:nvSpPr>
        <p:spPr>
          <a:xfrm>
            <a:off x="1313539" y="834534"/>
            <a:ext cx="9347548" cy="4524315"/>
          </a:xfrm>
          <a:prstGeom prst="rect">
            <a:avLst/>
          </a:prstGeom>
          <a:noFill/>
        </p:spPr>
        <p:txBody>
          <a:bodyPr wrap="square">
            <a:spAutoFit/>
          </a:bodyPr>
          <a:lstStyle/>
          <a:p>
            <a:r>
              <a:rPr lang="en-AU" sz="2400" b="0" i="0" u="none" strike="noStrike" dirty="0">
                <a:solidFill>
                  <a:srgbClr val="FFFF00"/>
                </a:solidFill>
                <a:effectLst/>
                <a:latin typeface="arial" panose="020B0604020202020204" pitchFamily="34" charset="0"/>
              </a:rPr>
              <a:t>Your modem is a box that connects your home network</a:t>
            </a:r>
          </a:p>
          <a:p>
            <a:r>
              <a:rPr lang="en-AU" sz="2400" b="0" i="0" u="none" strike="noStrike" dirty="0">
                <a:solidFill>
                  <a:srgbClr val="FFFF00"/>
                </a:solidFill>
                <a:effectLst/>
                <a:latin typeface="arial" panose="020B0604020202020204" pitchFamily="34" charset="0"/>
              </a:rPr>
              <a:t>to the wider Internet. </a:t>
            </a:r>
            <a:r>
              <a:rPr lang="en-AU" sz="2400" b="1" i="0" u="none" strike="noStrike" dirty="0">
                <a:effectLst/>
                <a:latin typeface="arial" panose="020B0604020202020204" pitchFamily="34" charset="0"/>
              </a:rPr>
              <a:t>A router </a:t>
            </a:r>
            <a:r>
              <a:rPr lang="en-AU" sz="2400" b="0" i="0" u="none" strike="noStrike" dirty="0">
                <a:solidFill>
                  <a:srgbClr val="FFFF00"/>
                </a:solidFill>
                <a:effectLst/>
                <a:latin typeface="arial" panose="020B0604020202020204" pitchFamily="34" charset="0"/>
              </a:rPr>
              <a:t>is a box that lets all of </a:t>
            </a:r>
          </a:p>
          <a:p>
            <a:r>
              <a:rPr lang="en-AU" sz="2400" b="0" i="0" u="none" strike="noStrike" dirty="0">
                <a:solidFill>
                  <a:srgbClr val="FFFF00"/>
                </a:solidFill>
                <a:effectLst/>
                <a:latin typeface="arial" panose="020B0604020202020204" pitchFamily="34" charset="0"/>
              </a:rPr>
              <a:t>your wired and wireless devices use that Internet </a:t>
            </a:r>
          </a:p>
          <a:p>
            <a:r>
              <a:rPr lang="en-AU" sz="2400" b="0" i="0" u="none" strike="noStrike" dirty="0">
                <a:solidFill>
                  <a:srgbClr val="FFFF00"/>
                </a:solidFill>
                <a:effectLst/>
                <a:latin typeface="arial" panose="020B0604020202020204" pitchFamily="34" charset="0"/>
              </a:rPr>
              <a:t>connection at once and also allows them to talk to one</a:t>
            </a:r>
          </a:p>
          <a:p>
            <a:r>
              <a:rPr lang="en-AU" sz="2400" b="0" i="0" u="none" strike="noStrike" dirty="0">
                <a:solidFill>
                  <a:srgbClr val="FFFF00"/>
                </a:solidFill>
                <a:effectLst/>
                <a:latin typeface="arial" panose="020B0604020202020204" pitchFamily="34" charset="0"/>
              </a:rPr>
              <a:t>another without having to do so over the Internet.</a:t>
            </a:r>
          </a:p>
          <a:p>
            <a:endParaRPr lang="en-AU" sz="2400" b="0" i="0" u="none" strike="noStrike" dirty="0">
              <a:solidFill>
                <a:srgbClr val="FFFF00"/>
              </a:solidFill>
              <a:effectLst/>
              <a:latin typeface="arial" panose="020B0604020202020204" pitchFamily="34" charset="0"/>
            </a:endParaRPr>
          </a:p>
          <a:p>
            <a:r>
              <a:rPr lang="en-AU" sz="2400" dirty="0"/>
              <a:t>A </a:t>
            </a:r>
            <a:r>
              <a:rPr lang="en-AU" sz="2400" b="1" dirty="0"/>
              <a:t>router</a:t>
            </a:r>
            <a:r>
              <a:rPr lang="en-AU" sz="2400" dirty="0"/>
              <a:t> is a box that lets all of your wired and wireless devices use that Internet connection at once and also allows them to talk to one another without having to do so over the Internet. Often, your Internet service provider will give you one box that serves as both modem and router, but they’re still different technologies; not all modems include routers and not all routers have modems.</a:t>
            </a:r>
            <a:endParaRPr lang="en-US" sz="3200" dirty="0">
              <a:solidFill>
                <a:srgbClr val="FFFF00"/>
              </a:solidFill>
            </a:endParaRPr>
          </a:p>
        </p:txBody>
      </p:sp>
      <p:sp>
        <p:nvSpPr>
          <p:cNvPr id="11" name="TextBox 10">
            <a:extLst>
              <a:ext uri="{FF2B5EF4-FFF2-40B4-BE49-F238E27FC236}">
                <a16:creationId xmlns:a16="http://schemas.microsoft.com/office/drawing/2014/main" id="{F42C537B-3E63-7543-4703-4156CDBAA5BF}"/>
              </a:ext>
            </a:extLst>
          </p:cNvPr>
          <p:cNvSpPr txBox="1"/>
          <p:nvPr/>
        </p:nvSpPr>
        <p:spPr>
          <a:xfrm>
            <a:off x="5367403" y="6079973"/>
            <a:ext cx="6106438" cy="369332"/>
          </a:xfrm>
          <a:prstGeom prst="rect">
            <a:avLst/>
          </a:prstGeom>
          <a:noFill/>
        </p:spPr>
        <p:txBody>
          <a:bodyPr wrap="square">
            <a:spAutoFit/>
          </a:bodyPr>
          <a:lstStyle/>
          <a:p>
            <a:r>
              <a:rPr lang="en-US" dirty="0"/>
              <a:t>https://</a:t>
            </a:r>
            <a:r>
              <a:rPr lang="en-US" dirty="0" err="1"/>
              <a:t>www.nytimes.com</a:t>
            </a:r>
            <a:r>
              <a:rPr lang="en-US" dirty="0"/>
              <a:t>/</a:t>
            </a:r>
            <a:r>
              <a:rPr lang="en-US" dirty="0" err="1"/>
              <a:t>wirecutter</a:t>
            </a:r>
            <a:r>
              <a:rPr lang="en-US" dirty="0"/>
              <a:t>/blog/modem-vs-router/</a:t>
            </a:r>
          </a:p>
        </p:txBody>
      </p:sp>
      <p:pic>
        <p:nvPicPr>
          <p:cNvPr id="3" name="Picture 2" descr="Diagram&#10;&#10;Description automatically generated">
            <a:extLst>
              <a:ext uri="{FF2B5EF4-FFF2-40B4-BE49-F238E27FC236}">
                <a16:creationId xmlns:a16="http://schemas.microsoft.com/office/drawing/2014/main" id="{51565FAC-24DB-35ED-0DB1-56A6546D5A1A}"/>
              </a:ext>
            </a:extLst>
          </p:cNvPr>
          <p:cNvPicPr>
            <a:picLocks noChangeAspect="1"/>
          </p:cNvPicPr>
          <p:nvPr/>
        </p:nvPicPr>
        <p:blipFill>
          <a:blip r:embed="rId2"/>
          <a:stretch>
            <a:fillRect/>
          </a:stretch>
        </p:blipFill>
        <p:spPr>
          <a:xfrm>
            <a:off x="8981162" y="833851"/>
            <a:ext cx="3098365" cy="1790166"/>
          </a:xfrm>
          <a:prstGeom prst="rect">
            <a:avLst/>
          </a:prstGeom>
        </p:spPr>
      </p:pic>
    </p:spTree>
    <p:extLst>
      <p:ext uri="{BB962C8B-B14F-4D97-AF65-F5344CB8AC3E}">
        <p14:creationId xmlns:p14="http://schemas.microsoft.com/office/powerpoint/2010/main" val="4198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959" y="-957309"/>
            <a:ext cx="9906000" cy="1661333"/>
          </a:xfrm>
        </p:spPr>
        <p:txBody>
          <a:bodyPr>
            <a:normAutofit/>
          </a:bodyPr>
          <a:lstStyle/>
          <a:p>
            <a:r>
              <a:rPr lang="en-GB" b="1" dirty="0"/>
              <a:t>Digital Systems:  </a:t>
            </a:r>
            <a:r>
              <a:rPr lang="en-GB" sz="2400" u="sng" dirty="0"/>
              <a:t>Hardware</a:t>
            </a:r>
            <a:r>
              <a:rPr lang="en-GB" sz="2400" dirty="0"/>
              <a:t> </a:t>
            </a:r>
            <a:r>
              <a:rPr lang="en-GB" sz="2400" u="sng" dirty="0"/>
              <a:t>components</a:t>
            </a:r>
            <a:r>
              <a:rPr lang="en-GB" sz="2400" dirty="0"/>
              <a:t> of a </a:t>
            </a:r>
            <a:r>
              <a:rPr lang="en-GB" sz="2400" u="sng" dirty="0"/>
              <a:t>network</a:t>
            </a:r>
            <a:endParaRPr lang="en-AU" dirty="0"/>
          </a:p>
        </p:txBody>
      </p:sp>
      <p:sp>
        <p:nvSpPr>
          <p:cNvPr id="4" name="TextBox 3">
            <a:extLst>
              <a:ext uri="{FF2B5EF4-FFF2-40B4-BE49-F238E27FC236}">
                <a16:creationId xmlns:a16="http://schemas.microsoft.com/office/drawing/2014/main" id="{DB84B7C9-ACD2-3B73-A90B-1AAE857834B3}"/>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13</a:t>
            </a:fld>
            <a:endParaRPr lang="en-US" sz="1200" dirty="0"/>
          </a:p>
        </p:txBody>
      </p:sp>
      <p:sp>
        <p:nvSpPr>
          <p:cNvPr id="5" name="TextBox 4">
            <a:extLst>
              <a:ext uri="{FF2B5EF4-FFF2-40B4-BE49-F238E27FC236}">
                <a16:creationId xmlns:a16="http://schemas.microsoft.com/office/drawing/2014/main" id="{6DD87A0F-440A-22D8-E462-6E8B2BB72C18}"/>
              </a:ext>
            </a:extLst>
          </p:cNvPr>
          <p:cNvSpPr txBox="1"/>
          <p:nvPr/>
        </p:nvSpPr>
        <p:spPr>
          <a:xfrm>
            <a:off x="758980" y="2012137"/>
            <a:ext cx="873957" cy="2308324"/>
          </a:xfrm>
          <a:prstGeom prst="rect">
            <a:avLst/>
          </a:prstGeom>
          <a:noFill/>
        </p:spPr>
        <p:txBody>
          <a:bodyPr wrap="none" rtlCol="0">
            <a:spAutoFit/>
          </a:bodyPr>
          <a:lstStyle/>
          <a:p>
            <a:r>
              <a:rPr lang="en-US" dirty="0">
                <a:solidFill>
                  <a:srgbClr val="FFFF00"/>
                </a:solidFill>
              </a:rPr>
              <a:t>Modem</a:t>
            </a:r>
          </a:p>
          <a:p>
            <a:r>
              <a:rPr lang="en-US" dirty="0"/>
              <a:t>and</a:t>
            </a:r>
          </a:p>
          <a:p>
            <a:r>
              <a:rPr lang="en-US" dirty="0">
                <a:solidFill>
                  <a:srgbClr val="FFFF00"/>
                </a:solidFill>
              </a:rPr>
              <a:t>Router</a:t>
            </a:r>
          </a:p>
          <a:p>
            <a:endParaRPr lang="en-US" dirty="0">
              <a:solidFill>
                <a:schemeClr val="tx1">
                  <a:lumMod val="75000"/>
                </a:schemeClr>
              </a:solidFill>
            </a:endParaRPr>
          </a:p>
          <a:p>
            <a:r>
              <a:rPr lang="en-US" dirty="0">
                <a:solidFill>
                  <a:schemeClr val="tx1">
                    <a:lumMod val="75000"/>
                  </a:schemeClr>
                </a:solidFill>
              </a:rPr>
              <a:t>Switch</a:t>
            </a:r>
          </a:p>
          <a:p>
            <a:endParaRPr lang="en-US" dirty="0">
              <a:solidFill>
                <a:schemeClr val="tx1">
                  <a:lumMod val="75000"/>
                </a:schemeClr>
              </a:solidFill>
            </a:endParaRPr>
          </a:p>
          <a:p>
            <a:r>
              <a:rPr lang="en-US" dirty="0">
                <a:solidFill>
                  <a:schemeClr val="tx1">
                    <a:lumMod val="75000"/>
                  </a:schemeClr>
                </a:solidFill>
              </a:rPr>
              <a:t>Hub</a:t>
            </a:r>
          </a:p>
          <a:p>
            <a:endParaRPr lang="en-US" dirty="0"/>
          </a:p>
        </p:txBody>
      </p:sp>
      <p:sp>
        <p:nvSpPr>
          <p:cNvPr id="6" name="TextBox 5">
            <a:extLst>
              <a:ext uri="{FF2B5EF4-FFF2-40B4-BE49-F238E27FC236}">
                <a16:creationId xmlns:a16="http://schemas.microsoft.com/office/drawing/2014/main" id="{BE8CE35C-7A26-B629-7F6D-3AB742E88D7B}"/>
              </a:ext>
            </a:extLst>
          </p:cNvPr>
          <p:cNvSpPr txBox="1"/>
          <p:nvPr/>
        </p:nvSpPr>
        <p:spPr>
          <a:xfrm>
            <a:off x="3645074" y="2254685"/>
            <a:ext cx="184731" cy="369332"/>
          </a:xfrm>
          <a:prstGeom prst="rect">
            <a:avLst/>
          </a:prstGeom>
          <a:noFill/>
        </p:spPr>
        <p:txBody>
          <a:bodyPr wrap="none" rtlCol="0">
            <a:spAutoFit/>
          </a:bodyPr>
          <a:lstStyle/>
          <a:p>
            <a:endParaRPr lang="en-US" dirty="0"/>
          </a:p>
        </p:txBody>
      </p:sp>
      <p:pic>
        <p:nvPicPr>
          <p:cNvPr id="10" name="Picture 9" descr="A picture containing text, electronics&#10;&#10;Description automatically generated">
            <a:extLst>
              <a:ext uri="{FF2B5EF4-FFF2-40B4-BE49-F238E27FC236}">
                <a16:creationId xmlns:a16="http://schemas.microsoft.com/office/drawing/2014/main" id="{AF06259B-1820-A087-3D76-39EF4FA3E3ED}"/>
              </a:ext>
            </a:extLst>
          </p:cNvPr>
          <p:cNvPicPr>
            <a:picLocks noChangeAspect="1"/>
          </p:cNvPicPr>
          <p:nvPr/>
        </p:nvPicPr>
        <p:blipFill>
          <a:blip r:embed="rId3"/>
          <a:stretch>
            <a:fillRect/>
          </a:stretch>
        </p:blipFill>
        <p:spPr>
          <a:xfrm>
            <a:off x="1856412" y="717916"/>
            <a:ext cx="9833067" cy="5543095"/>
          </a:xfrm>
          <a:prstGeom prst="rect">
            <a:avLst/>
          </a:prstGeom>
        </p:spPr>
      </p:pic>
      <p:sp>
        <p:nvSpPr>
          <p:cNvPr id="12" name="TextBox 11">
            <a:extLst>
              <a:ext uri="{FF2B5EF4-FFF2-40B4-BE49-F238E27FC236}">
                <a16:creationId xmlns:a16="http://schemas.microsoft.com/office/drawing/2014/main" id="{D6833D2F-88F7-3CD9-4B0E-C518B3F17901}"/>
              </a:ext>
            </a:extLst>
          </p:cNvPr>
          <p:cNvSpPr txBox="1"/>
          <p:nvPr/>
        </p:nvSpPr>
        <p:spPr>
          <a:xfrm>
            <a:off x="3829805" y="1711601"/>
            <a:ext cx="1390389" cy="646331"/>
          </a:xfrm>
          <a:prstGeom prst="rect">
            <a:avLst/>
          </a:prstGeom>
          <a:noFill/>
        </p:spPr>
        <p:txBody>
          <a:bodyPr wrap="square" rtlCol="0">
            <a:spAutoFit/>
          </a:bodyPr>
          <a:lstStyle/>
          <a:p>
            <a:r>
              <a:rPr lang="en-US" dirty="0">
                <a:solidFill>
                  <a:schemeClr val="bg1"/>
                </a:solidFill>
              </a:rPr>
              <a:t>Phone </a:t>
            </a:r>
          </a:p>
          <a:p>
            <a:r>
              <a:rPr lang="en-US" dirty="0">
                <a:solidFill>
                  <a:schemeClr val="bg1"/>
                </a:solidFill>
              </a:rPr>
              <a:t>line in</a:t>
            </a:r>
          </a:p>
        </p:txBody>
      </p:sp>
      <p:sp>
        <p:nvSpPr>
          <p:cNvPr id="13" name="TextBox 12">
            <a:extLst>
              <a:ext uri="{FF2B5EF4-FFF2-40B4-BE49-F238E27FC236}">
                <a16:creationId xmlns:a16="http://schemas.microsoft.com/office/drawing/2014/main" id="{F3542B1C-B2DE-2C13-E403-C7370440A539}"/>
              </a:ext>
            </a:extLst>
          </p:cNvPr>
          <p:cNvSpPr txBox="1"/>
          <p:nvPr/>
        </p:nvSpPr>
        <p:spPr>
          <a:xfrm>
            <a:off x="8633266" y="2867696"/>
            <a:ext cx="1390389" cy="369332"/>
          </a:xfrm>
          <a:prstGeom prst="rect">
            <a:avLst/>
          </a:prstGeom>
          <a:noFill/>
        </p:spPr>
        <p:txBody>
          <a:bodyPr wrap="square" rtlCol="0">
            <a:spAutoFit/>
          </a:bodyPr>
          <a:lstStyle/>
          <a:p>
            <a:r>
              <a:rPr lang="en-US" dirty="0">
                <a:solidFill>
                  <a:schemeClr val="bg1"/>
                </a:solidFill>
              </a:rPr>
              <a:t>Computer 1</a:t>
            </a:r>
          </a:p>
        </p:txBody>
      </p:sp>
      <p:sp>
        <p:nvSpPr>
          <p:cNvPr id="14" name="TextBox 13">
            <a:extLst>
              <a:ext uri="{FF2B5EF4-FFF2-40B4-BE49-F238E27FC236}">
                <a16:creationId xmlns:a16="http://schemas.microsoft.com/office/drawing/2014/main" id="{7EA02146-A97B-491E-DBB0-E5AC74C5206E}"/>
              </a:ext>
            </a:extLst>
          </p:cNvPr>
          <p:cNvSpPr txBox="1"/>
          <p:nvPr/>
        </p:nvSpPr>
        <p:spPr>
          <a:xfrm>
            <a:off x="6148959" y="2843133"/>
            <a:ext cx="1720986" cy="646331"/>
          </a:xfrm>
          <a:prstGeom prst="rect">
            <a:avLst/>
          </a:prstGeom>
          <a:noFill/>
        </p:spPr>
        <p:txBody>
          <a:bodyPr wrap="square" rtlCol="0">
            <a:spAutoFit/>
          </a:bodyPr>
          <a:lstStyle/>
          <a:p>
            <a:r>
              <a:rPr lang="en-US" dirty="0">
                <a:solidFill>
                  <a:schemeClr val="bg1"/>
                </a:solidFill>
              </a:rPr>
              <a:t>Can connect to Computer 2</a:t>
            </a:r>
          </a:p>
        </p:txBody>
      </p:sp>
      <p:cxnSp>
        <p:nvCxnSpPr>
          <p:cNvPr id="16" name="Straight Arrow Connector 15">
            <a:extLst>
              <a:ext uri="{FF2B5EF4-FFF2-40B4-BE49-F238E27FC236}">
                <a16:creationId xmlns:a16="http://schemas.microsoft.com/office/drawing/2014/main" id="{A7DB5D69-4787-E501-CED5-DAA76989151F}"/>
              </a:ext>
            </a:extLst>
          </p:cNvPr>
          <p:cNvCxnSpPr>
            <a:cxnSpLocks/>
          </p:cNvCxnSpPr>
          <p:nvPr/>
        </p:nvCxnSpPr>
        <p:spPr>
          <a:xfrm>
            <a:off x="6626268" y="3429000"/>
            <a:ext cx="0" cy="11130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C622DE1-7927-46A1-4C40-AC97E9BF73DA}"/>
              </a:ext>
            </a:extLst>
          </p:cNvPr>
          <p:cNvSpPr txBox="1"/>
          <p:nvPr/>
        </p:nvSpPr>
        <p:spPr>
          <a:xfrm>
            <a:off x="4721902" y="653980"/>
            <a:ext cx="7052153" cy="276999"/>
          </a:xfrm>
          <a:prstGeom prst="rect">
            <a:avLst/>
          </a:prstGeom>
          <a:noFill/>
        </p:spPr>
        <p:txBody>
          <a:bodyPr wrap="square">
            <a:spAutoFit/>
          </a:bodyPr>
          <a:lstStyle/>
          <a:p>
            <a:r>
              <a:rPr lang="en-US" sz="1200" dirty="0">
                <a:solidFill>
                  <a:schemeClr val="bg1"/>
                </a:solidFill>
              </a:rPr>
              <a:t>https://</a:t>
            </a:r>
            <a:r>
              <a:rPr lang="en-US" sz="1200" dirty="0" err="1">
                <a:solidFill>
                  <a:schemeClr val="bg1"/>
                </a:solidFill>
              </a:rPr>
              <a:t>www.highspeedinternet.com</a:t>
            </a:r>
            <a:r>
              <a:rPr lang="en-US" sz="1200" dirty="0">
                <a:solidFill>
                  <a:schemeClr val="bg1"/>
                </a:solidFill>
              </a:rPr>
              <a:t>/resources/what-cables-do-</a:t>
            </a:r>
            <a:r>
              <a:rPr lang="en-US" sz="1200" dirty="0" err="1">
                <a:solidFill>
                  <a:schemeClr val="bg1"/>
                </a:solidFill>
              </a:rPr>
              <a:t>i</a:t>
            </a:r>
            <a:r>
              <a:rPr lang="en-US" sz="1200" dirty="0">
                <a:solidFill>
                  <a:schemeClr val="bg1"/>
                </a:solidFill>
              </a:rPr>
              <a:t>-need-to-connect-my-router-to-my-computer</a:t>
            </a:r>
          </a:p>
        </p:txBody>
      </p:sp>
      <p:pic>
        <p:nvPicPr>
          <p:cNvPr id="21" name="Picture 20" descr="Graphical user interface, text&#10;&#10;Description automatically generated">
            <a:extLst>
              <a:ext uri="{FF2B5EF4-FFF2-40B4-BE49-F238E27FC236}">
                <a16:creationId xmlns:a16="http://schemas.microsoft.com/office/drawing/2014/main" id="{2958AFB8-5A06-84FE-8950-9F4CD550BD42}"/>
              </a:ext>
            </a:extLst>
          </p:cNvPr>
          <p:cNvPicPr>
            <a:picLocks noChangeAspect="1"/>
          </p:cNvPicPr>
          <p:nvPr/>
        </p:nvPicPr>
        <p:blipFill>
          <a:blip r:embed="rId4"/>
          <a:stretch>
            <a:fillRect/>
          </a:stretch>
        </p:blipFill>
        <p:spPr>
          <a:xfrm>
            <a:off x="6333686" y="1974944"/>
            <a:ext cx="5284065" cy="850419"/>
          </a:xfrm>
          <a:prstGeom prst="rect">
            <a:avLst/>
          </a:prstGeom>
        </p:spPr>
      </p:pic>
    </p:spTree>
    <p:extLst>
      <p:ext uri="{BB962C8B-B14F-4D97-AF65-F5344CB8AC3E}">
        <p14:creationId xmlns:p14="http://schemas.microsoft.com/office/powerpoint/2010/main" val="1763290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84B7C9-ACD2-3B73-A90B-1AAE857834B3}"/>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14</a:t>
            </a:fld>
            <a:endParaRPr lang="en-US" sz="1200" dirty="0"/>
          </a:p>
        </p:txBody>
      </p:sp>
      <p:sp>
        <p:nvSpPr>
          <p:cNvPr id="6" name="TextBox 5">
            <a:extLst>
              <a:ext uri="{FF2B5EF4-FFF2-40B4-BE49-F238E27FC236}">
                <a16:creationId xmlns:a16="http://schemas.microsoft.com/office/drawing/2014/main" id="{BE8CE35C-7A26-B629-7F6D-3AB742E88D7B}"/>
              </a:ext>
            </a:extLst>
          </p:cNvPr>
          <p:cNvSpPr txBox="1"/>
          <p:nvPr/>
        </p:nvSpPr>
        <p:spPr>
          <a:xfrm>
            <a:off x="3645074" y="225468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3D947F21-376C-A071-CFD8-EAA047DBBC6E}"/>
              </a:ext>
            </a:extLst>
          </p:cNvPr>
          <p:cNvSpPr txBox="1"/>
          <p:nvPr/>
        </p:nvSpPr>
        <p:spPr>
          <a:xfrm>
            <a:off x="389903" y="2254685"/>
            <a:ext cx="873957" cy="2308324"/>
          </a:xfrm>
          <a:prstGeom prst="rect">
            <a:avLst/>
          </a:prstGeom>
          <a:noFill/>
        </p:spPr>
        <p:txBody>
          <a:bodyPr wrap="none" rtlCol="0">
            <a:spAutoFit/>
          </a:bodyPr>
          <a:lstStyle/>
          <a:p>
            <a:r>
              <a:rPr lang="en-US" dirty="0">
                <a:solidFill>
                  <a:schemeClr val="tx1">
                    <a:lumMod val="85000"/>
                  </a:schemeClr>
                </a:solidFill>
              </a:rPr>
              <a:t>Modem</a:t>
            </a:r>
          </a:p>
          <a:p>
            <a:endParaRPr lang="en-US" dirty="0"/>
          </a:p>
          <a:p>
            <a:r>
              <a:rPr lang="en-US" dirty="0">
                <a:solidFill>
                  <a:schemeClr val="tx1">
                    <a:lumMod val="85000"/>
                  </a:schemeClr>
                </a:solidFill>
              </a:rPr>
              <a:t>Router</a:t>
            </a:r>
          </a:p>
          <a:p>
            <a:endParaRPr lang="en-US" dirty="0">
              <a:solidFill>
                <a:schemeClr val="tx1">
                  <a:lumMod val="75000"/>
                </a:schemeClr>
              </a:solidFill>
            </a:endParaRPr>
          </a:p>
          <a:p>
            <a:r>
              <a:rPr lang="en-US" dirty="0">
                <a:solidFill>
                  <a:srgbClr val="FFFF00"/>
                </a:solidFill>
              </a:rPr>
              <a:t>Switch</a:t>
            </a:r>
          </a:p>
          <a:p>
            <a:endParaRPr lang="en-US" dirty="0">
              <a:solidFill>
                <a:schemeClr val="tx1">
                  <a:lumMod val="75000"/>
                </a:schemeClr>
              </a:solidFill>
            </a:endParaRPr>
          </a:p>
          <a:p>
            <a:r>
              <a:rPr lang="en-US" dirty="0">
                <a:solidFill>
                  <a:schemeClr val="tx1">
                    <a:lumMod val="75000"/>
                  </a:schemeClr>
                </a:solidFill>
              </a:rPr>
              <a:t>Hub</a:t>
            </a:r>
          </a:p>
          <a:p>
            <a:endParaRPr lang="en-US" dirty="0"/>
          </a:p>
        </p:txBody>
      </p:sp>
      <p:sp>
        <p:nvSpPr>
          <p:cNvPr id="13" name="Title 1">
            <a:extLst>
              <a:ext uri="{FF2B5EF4-FFF2-40B4-BE49-F238E27FC236}">
                <a16:creationId xmlns:a16="http://schemas.microsoft.com/office/drawing/2014/main" id="{F50278FC-9346-8710-07F7-95CB0D2E2BEB}"/>
              </a:ext>
            </a:extLst>
          </p:cNvPr>
          <p:cNvSpPr>
            <a:spLocks noGrp="1"/>
          </p:cNvSpPr>
          <p:nvPr>
            <p:ph type="title"/>
          </p:nvPr>
        </p:nvSpPr>
        <p:spPr>
          <a:xfrm>
            <a:off x="1326142" y="180660"/>
            <a:ext cx="9906000" cy="547360"/>
          </a:xfrm>
        </p:spPr>
        <p:txBody>
          <a:bodyPr>
            <a:normAutofit fontScale="90000"/>
          </a:bodyPr>
          <a:lstStyle/>
          <a:p>
            <a:r>
              <a:rPr lang="en-GB" b="1" dirty="0"/>
              <a:t>Digital Systems:  </a:t>
            </a:r>
            <a:r>
              <a:rPr lang="en-GB" sz="2400" u="sng" dirty="0"/>
              <a:t>Hardware</a:t>
            </a:r>
            <a:r>
              <a:rPr lang="en-GB" sz="2400" dirty="0"/>
              <a:t> </a:t>
            </a:r>
            <a:r>
              <a:rPr lang="en-GB" sz="2400" u="sng" dirty="0"/>
              <a:t>components</a:t>
            </a:r>
            <a:r>
              <a:rPr lang="en-GB" sz="2400" dirty="0"/>
              <a:t> of a </a:t>
            </a:r>
            <a:r>
              <a:rPr lang="en-GB" sz="2400" u="sng" dirty="0"/>
              <a:t>network</a:t>
            </a:r>
            <a:endParaRPr lang="en-AU" dirty="0"/>
          </a:p>
        </p:txBody>
      </p:sp>
      <p:pic>
        <p:nvPicPr>
          <p:cNvPr id="15" name="Picture 14" descr="Diagram&#10;&#10;Description automatically generated">
            <a:extLst>
              <a:ext uri="{FF2B5EF4-FFF2-40B4-BE49-F238E27FC236}">
                <a16:creationId xmlns:a16="http://schemas.microsoft.com/office/drawing/2014/main" id="{7337B477-DAA7-5FD0-90B4-390F3D7DEA84}"/>
              </a:ext>
            </a:extLst>
          </p:cNvPr>
          <p:cNvPicPr>
            <a:picLocks noChangeAspect="1"/>
          </p:cNvPicPr>
          <p:nvPr/>
        </p:nvPicPr>
        <p:blipFill>
          <a:blip r:embed="rId2"/>
          <a:stretch>
            <a:fillRect/>
          </a:stretch>
        </p:blipFill>
        <p:spPr>
          <a:xfrm>
            <a:off x="6866453" y="728020"/>
            <a:ext cx="3878318" cy="3370875"/>
          </a:xfrm>
          <a:prstGeom prst="rect">
            <a:avLst/>
          </a:prstGeom>
        </p:spPr>
      </p:pic>
      <p:sp>
        <p:nvSpPr>
          <p:cNvPr id="17" name="TextBox 16">
            <a:extLst>
              <a:ext uri="{FF2B5EF4-FFF2-40B4-BE49-F238E27FC236}">
                <a16:creationId xmlns:a16="http://schemas.microsoft.com/office/drawing/2014/main" id="{53557783-637B-3E02-89E0-E55B46D462F0}"/>
              </a:ext>
            </a:extLst>
          </p:cNvPr>
          <p:cNvSpPr txBox="1"/>
          <p:nvPr/>
        </p:nvSpPr>
        <p:spPr>
          <a:xfrm>
            <a:off x="1326142" y="889843"/>
            <a:ext cx="4642858" cy="5355312"/>
          </a:xfrm>
          <a:prstGeom prst="rect">
            <a:avLst/>
          </a:prstGeom>
          <a:noFill/>
        </p:spPr>
        <p:txBody>
          <a:bodyPr wrap="square">
            <a:spAutoFit/>
          </a:bodyPr>
          <a:lstStyle/>
          <a:p>
            <a:r>
              <a:rPr lang="en-AU" b="0" i="0" u="none" strike="noStrike" dirty="0">
                <a:effectLst/>
                <a:latin typeface="arial" panose="020B0604020202020204" pitchFamily="34" charset="0"/>
              </a:rPr>
              <a:t>A switch is </a:t>
            </a:r>
            <a:r>
              <a:rPr lang="en-AU" b="1" i="0" u="none" strike="noStrike" dirty="0">
                <a:effectLst/>
                <a:latin typeface="arial" panose="020B0604020202020204" pitchFamily="34" charset="0"/>
              </a:rPr>
              <a:t>a device in a computer network that connects other devices together</a:t>
            </a:r>
            <a:r>
              <a:rPr lang="en-AU" b="0" i="0" u="none" strike="noStrike" dirty="0">
                <a:effectLst/>
                <a:latin typeface="arial" panose="020B0604020202020204" pitchFamily="34" charset="0"/>
              </a:rPr>
              <a:t>. Multiple data cables are plugged into a switch to enable communication between different networked devices.</a:t>
            </a:r>
          </a:p>
          <a:p>
            <a:endParaRPr lang="en-AU" dirty="0">
              <a:latin typeface="arial" panose="020B0604020202020204" pitchFamily="34" charset="0"/>
            </a:endParaRPr>
          </a:p>
          <a:p>
            <a:r>
              <a:rPr lang="en-AU" dirty="0"/>
              <a:t>Even though a switch has a fixed number of inputs and outputs, which limits the number of hosts that can be connected to a single switch, large networks can be built by interconnecting a number of switches.</a:t>
            </a:r>
          </a:p>
          <a:p>
            <a:endParaRPr lang="en-AU" dirty="0"/>
          </a:p>
          <a:p>
            <a:r>
              <a:rPr lang="en-AU" dirty="0"/>
              <a:t>Every host on a switched network has its own link to the switch, One thing that is common to all networks is that we need to have a way to identify the end nodes. Such identifiers are usually called </a:t>
            </a:r>
            <a:r>
              <a:rPr lang="en-AU" i="1" dirty="0"/>
              <a:t>addresses</a:t>
            </a:r>
            <a:r>
              <a:rPr lang="en-AU" dirty="0"/>
              <a:t>.</a:t>
            </a:r>
          </a:p>
          <a:p>
            <a:endParaRPr lang="en-AU" dirty="0"/>
          </a:p>
          <a:p>
            <a:endParaRPr lang="en-US" dirty="0"/>
          </a:p>
        </p:txBody>
      </p:sp>
      <p:sp>
        <p:nvSpPr>
          <p:cNvPr id="19" name="TextBox 18">
            <a:extLst>
              <a:ext uri="{FF2B5EF4-FFF2-40B4-BE49-F238E27FC236}">
                <a16:creationId xmlns:a16="http://schemas.microsoft.com/office/drawing/2014/main" id="{2F612405-B05A-6CF3-4DD9-A9257C936DA3}"/>
              </a:ext>
            </a:extLst>
          </p:cNvPr>
          <p:cNvSpPr txBox="1"/>
          <p:nvPr/>
        </p:nvSpPr>
        <p:spPr>
          <a:xfrm>
            <a:off x="1326141" y="5738294"/>
            <a:ext cx="9906000" cy="369332"/>
          </a:xfrm>
          <a:prstGeom prst="rect">
            <a:avLst/>
          </a:prstGeom>
          <a:noFill/>
        </p:spPr>
        <p:txBody>
          <a:bodyPr wrap="square">
            <a:spAutoFit/>
          </a:bodyPr>
          <a:lstStyle/>
          <a:p>
            <a:r>
              <a:rPr lang="en-AU" dirty="0"/>
              <a:t>10.1.1.1           This is a sample   </a:t>
            </a:r>
            <a:r>
              <a:rPr lang="en-AU" dirty="0" err="1"/>
              <a:t>iP</a:t>
            </a:r>
            <a:r>
              <a:rPr lang="en-AU" dirty="0"/>
              <a:t> address, each computer has its own </a:t>
            </a:r>
            <a:r>
              <a:rPr lang="en-AU" dirty="0" err="1"/>
              <a:t>iP</a:t>
            </a:r>
            <a:r>
              <a:rPr lang="en-AU" dirty="0"/>
              <a:t> address       192.168.1.34</a:t>
            </a:r>
          </a:p>
        </p:txBody>
      </p:sp>
      <p:pic>
        <p:nvPicPr>
          <p:cNvPr id="21" name="Picture 20" descr="Diagram, schematic&#10;&#10;Description automatically generated">
            <a:extLst>
              <a:ext uri="{FF2B5EF4-FFF2-40B4-BE49-F238E27FC236}">
                <a16:creationId xmlns:a16="http://schemas.microsoft.com/office/drawing/2014/main" id="{37DAE454-ECE3-3042-B702-3E2E1CF1AC17}"/>
              </a:ext>
            </a:extLst>
          </p:cNvPr>
          <p:cNvPicPr>
            <a:picLocks noChangeAspect="1"/>
          </p:cNvPicPr>
          <p:nvPr/>
        </p:nvPicPr>
        <p:blipFill>
          <a:blip r:embed="rId3"/>
          <a:stretch>
            <a:fillRect/>
          </a:stretch>
        </p:blipFill>
        <p:spPr>
          <a:xfrm>
            <a:off x="6565253" y="4242883"/>
            <a:ext cx="4191000" cy="1409700"/>
          </a:xfrm>
          <a:prstGeom prst="rect">
            <a:avLst/>
          </a:prstGeom>
        </p:spPr>
      </p:pic>
    </p:spTree>
    <p:extLst>
      <p:ext uri="{BB962C8B-B14F-4D97-AF65-F5344CB8AC3E}">
        <p14:creationId xmlns:p14="http://schemas.microsoft.com/office/powerpoint/2010/main" val="13350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84B7C9-ACD2-3B73-A90B-1AAE857834B3}"/>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15</a:t>
            </a:fld>
            <a:endParaRPr lang="en-US" sz="1200" dirty="0"/>
          </a:p>
        </p:txBody>
      </p:sp>
      <p:sp>
        <p:nvSpPr>
          <p:cNvPr id="6" name="TextBox 5">
            <a:extLst>
              <a:ext uri="{FF2B5EF4-FFF2-40B4-BE49-F238E27FC236}">
                <a16:creationId xmlns:a16="http://schemas.microsoft.com/office/drawing/2014/main" id="{BE8CE35C-7A26-B629-7F6D-3AB742E88D7B}"/>
              </a:ext>
            </a:extLst>
          </p:cNvPr>
          <p:cNvSpPr txBox="1"/>
          <p:nvPr/>
        </p:nvSpPr>
        <p:spPr>
          <a:xfrm>
            <a:off x="3645074" y="2254685"/>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19A3A8D7-8FEF-0C62-BD65-3A0E226B3C2D}"/>
              </a:ext>
            </a:extLst>
          </p:cNvPr>
          <p:cNvSpPr txBox="1"/>
          <p:nvPr/>
        </p:nvSpPr>
        <p:spPr>
          <a:xfrm>
            <a:off x="892322" y="2229950"/>
            <a:ext cx="873957" cy="2308324"/>
          </a:xfrm>
          <a:prstGeom prst="rect">
            <a:avLst/>
          </a:prstGeom>
          <a:noFill/>
        </p:spPr>
        <p:txBody>
          <a:bodyPr wrap="none" rtlCol="0">
            <a:spAutoFit/>
          </a:bodyPr>
          <a:lstStyle/>
          <a:p>
            <a:r>
              <a:rPr lang="en-US" dirty="0">
                <a:solidFill>
                  <a:schemeClr val="tx1">
                    <a:lumMod val="85000"/>
                  </a:schemeClr>
                </a:solidFill>
              </a:rPr>
              <a:t>Modem</a:t>
            </a:r>
          </a:p>
          <a:p>
            <a:endParaRPr lang="en-US" dirty="0"/>
          </a:p>
          <a:p>
            <a:r>
              <a:rPr lang="en-US" dirty="0">
                <a:solidFill>
                  <a:schemeClr val="tx1">
                    <a:lumMod val="85000"/>
                  </a:schemeClr>
                </a:solidFill>
              </a:rPr>
              <a:t>Router</a:t>
            </a:r>
          </a:p>
          <a:p>
            <a:endParaRPr lang="en-US" dirty="0">
              <a:solidFill>
                <a:schemeClr val="tx1">
                  <a:lumMod val="75000"/>
                </a:schemeClr>
              </a:solidFill>
            </a:endParaRPr>
          </a:p>
          <a:p>
            <a:r>
              <a:rPr lang="en-US" dirty="0">
                <a:solidFill>
                  <a:schemeClr val="tx1">
                    <a:lumMod val="85000"/>
                  </a:schemeClr>
                </a:solidFill>
              </a:rPr>
              <a:t>Switch</a:t>
            </a:r>
          </a:p>
          <a:p>
            <a:endParaRPr lang="en-US" dirty="0">
              <a:solidFill>
                <a:schemeClr val="tx1">
                  <a:lumMod val="75000"/>
                </a:schemeClr>
              </a:solidFill>
            </a:endParaRPr>
          </a:p>
          <a:p>
            <a:r>
              <a:rPr lang="en-US" dirty="0">
                <a:solidFill>
                  <a:srgbClr val="FFFF00"/>
                </a:solidFill>
              </a:rPr>
              <a:t>Hub</a:t>
            </a:r>
          </a:p>
          <a:p>
            <a:endParaRPr lang="en-US" dirty="0"/>
          </a:p>
        </p:txBody>
      </p:sp>
      <p:sp>
        <p:nvSpPr>
          <p:cNvPr id="10" name="Text Placeholder 9">
            <a:extLst>
              <a:ext uri="{FF2B5EF4-FFF2-40B4-BE49-F238E27FC236}">
                <a16:creationId xmlns:a16="http://schemas.microsoft.com/office/drawing/2014/main" id="{62057D53-8831-617D-C422-E2CCFF17CC37}"/>
              </a:ext>
            </a:extLst>
          </p:cNvPr>
          <p:cNvSpPr>
            <a:spLocks noGrp="1"/>
          </p:cNvSpPr>
          <p:nvPr>
            <p:ph type="body" idx="1"/>
          </p:nvPr>
        </p:nvSpPr>
        <p:spPr>
          <a:xfrm>
            <a:off x="1992311" y="1064575"/>
            <a:ext cx="9906000" cy="1374776"/>
          </a:xfrm>
        </p:spPr>
        <p:txBody>
          <a:bodyPr>
            <a:normAutofit lnSpcReduction="10000"/>
          </a:bodyPr>
          <a:lstStyle/>
          <a:p>
            <a:r>
              <a:rPr lang="en-AU" dirty="0"/>
              <a:t>A USB hub is </a:t>
            </a:r>
            <a:r>
              <a:rPr lang="en-AU" b="1" dirty="0"/>
              <a:t>a device that allows you to connect multiple USB devices to your computer</a:t>
            </a:r>
            <a:r>
              <a:rPr lang="en-AU" dirty="0"/>
              <a:t>. It can be useful if you have more than one device that uses USB, such as a... mouse and keyboard or a printer and external hard drive. Browse the top-ranked list of USB hubs for PC below along with associated reviews and opinions.</a:t>
            </a:r>
            <a:endParaRPr lang="en-US" dirty="0"/>
          </a:p>
        </p:txBody>
      </p:sp>
      <p:sp>
        <p:nvSpPr>
          <p:cNvPr id="13" name="Title 1">
            <a:extLst>
              <a:ext uri="{FF2B5EF4-FFF2-40B4-BE49-F238E27FC236}">
                <a16:creationId xmlns:a16="http://schemas.microsoft.com/office/drawing/2014/main" id="{7BEEC073-EFA6-E70A-44FC-24BC0CE379B5}"/>
              </a:ext>
            </a:extLst>
          </p:cNvPr>
          <p:cNvSpPr>
            <a:spLocks noGrp="1"/>
          </p:cNvSpPr>
          <p:nvPr>
            <p:ph type="title"/>
          </p:nvPr>
        </p:nvSpPr>
        <p:spPr>
          <a:xfrm>
            <a:off x="1195959" y="136819"/>
            <a:ext cx="9906000" cy="635042"/>
          </a:xfrm>
        </p:spPr>
        <p:txBody>
          <a:bodyPr>
            <a:normAutofit/>
          </a:bodyPr>
          <a:lstStyle/>
          <a:p>
            <a:r>
              <a:rPr lang="en-GB" b="1" dirty="0"/>
              <a:t>Digital Systems:  </a:t>
            </a:r>
            <a:r>
              <a:rPr lang="en-GB" sz="2400" u="sng" dirty="0"/>
              <a:t>Hardware</a:t>
            </a:r>
            <a:r>
              <a:rPr lang="en-GB" sz="2400" dirty="0"/>
              <a:t> </a:t>
            </a:r>
            <a:r>
              <a:rPr lang="en-GB" sz="2400" u="sng" dirty="0"/>
              <a:t>components</a:t>
            </a:r>
            <a:r>
              <a:rPr lang="en-GB" sz="2400" dirty="0"/>
              <a:t> of a </a:t>
            </a:r>
            <a:r>
              <a:rPr lang="en-GB" sz="2400" u="sng" dirty="0"/>
              <a:t>network</a:t>
            </a:r>
            <a:endParaRPr lang="en-AU" dirty="0"/>
          </a:p>
        </p:txBody>
      </p:sp>
      <p:pic>
        <p:nvPicPr>
          <p:cNvPr id="15" name="Picture 14" descr="Diagram, engineering drawing&#10;&#10;Description automatically generated">
            <a:extLst>
              <a:ext uri="{FF2B5EF4-FFF2-40B4-BE49-F238E27FC236}">
                <a16:creationId xmlns:a16="http://schemas.microsoft.com/office/drawing/2014/main" id="{07036CF9-37A9-18C6-8C1D-749085FFDC22}"/>
              </a:ext>
            </a:extLst>
          </p:cNvPr>
          <p:cNvPicPr>
            <a:picLocks noChangeAspect="1"/>
          </p:cNvPicPr>
          <p:nvPr/>
        </p:nvPicPr>
        <p:blipFill>
          <a:blip r:embed="rId2"/>
          <a:stretch>
            <a:fillRect/>
          </a:stretch>
        </p:blipFill>
        <p:spPr>
          <a:xfrm>
            <a:off x="2309811" y="2315258"/>
            <a:ext cx="4699000" cy="4076700"/>
          </a:xfrm>
          <a:prstGeom prst="rect">
            <a:avLst/>
          </a:prstGeom>
        </p:spPr>
      </p:pic>
      <p:sp>
        <p:nvSpPr>
          <p:cNvPr id="16" name="TextBox 15">
            <a:extLst>
              <a:ext uri="{FF2B5EF4-FFF2-40B4-BE49-F238E27FC236}">
                <a16:creationId xmlns:a16="http://schemas.microsoft.com/office/drawing/2014/main" id="{264B86A0-342F-59BB-EE06-885188F5E9C4}"/>
              </a:ext>
            </a:extLst>
          </p:cNvPr>
          <p:cNvSpPr txBox="1"/>
          <p:nvPr/>
        </p:nvSpPr>
        <p:spPr>
          <a:xfrm>
            <a:off x="7213600" y="2439351"/>
            <a:ext cx="4102100" cy="369332"/>
          </a:xfrm>
          <a:prstGeom prst="rect">
            <a:avLst/>
          </a:prstGeom>
          <a:noFill/>
        </p:spPr>
        <p:txBody>
          <a:bodyPr wrap="square" rtlCol="0">
            <a:spAutoFit/>
          </a:bodyPr>
          <a:lstStyle/>
          <a:p>
            <a:r>
              <a:rPr lang="en-US" dirty="0"/>
              <a:t>The better hubs are powered</a:t>
            </a:r>
          </a:p>
        </p:txBody>
      </p:sp>
      <p:pic>
        <p:nvPicPr>
          <p:cNvPr id="18" name="Picture 17" descr="A picture containing indoor, electronic&#10;&#10;Description automatically generated">
            <a:extLst>
              <a:ext uri="{FF2B5EF4-FFF2-40B4-BE49-F238E27FC236}">
                <a16:creationId xmlns:a16="http://schemas.microsoft.com/office/drawing/2014/main" id="{C3221794-9A9A-A66A-82DA-D663C3EB8BB6}"/>
              </a:ext>
            </a:extLst>
          </p:cNvPr>
          <p:cNvPicPr>
            <a:picLocks noChangeAspect="1"/>
          </p:cNvPicPr>
          <p:nvPr/>
        </p:nvPicPr>
        <p:blipFill>
          <a:blip r:embed="rId3"/>
          <a:stretch>
            <a:fillRect/>
          </a:stretch>
        </p:blipFill>
        <p:spPr>
          <a:xfrm>
            <a:off x="8400826" y="3429000"/>
            <a:ext cx="1981200" cy="1790700"/>
          </a:xfrm>
          <a:prstGeom prst="rect">
            <a:avLst/>
          </a:prstGeom>
        </p:spPr>
      </p:pic>
    </p:spTree>
    <p:extLst>
      <p:ext uri="{BB962C8B-B14F-4D97-AF65-F5344CB8AC3E}">
        <p14:creationId xmlns:p14="http://schemas.microsoft.com/office/powerpoint/2010/main" val="237727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Hardware</a:t>
            </a:r>
          </a:p>
        </p:txBody>
      </p:sp>
      <p:sp>
        <p:nvSpPr>
          <p:cNvPr id="3" name="Content Placeholder 2"/>
          <p:cNvSpPr>
            <a:spLocks noGrp="1"/>
          </p:cNvSpPr>
          <p:nvPr>
            <p:ph idx="1"/>
          </p:nvPr>
        </p:nvSpPr>
        <p:spPr>
          <a:xfrm>
            <a:off x="1195959" y="1658143"/>
            <a:ext cx="9905999" cy="3541714"/>
          </a:xfrm>
        </p:spPr>
        <p:txBody>
          <a:bodyPr/>
          <a:lstStyle/>
          <a:p>
            <a:r>
              <a:rPr lang="en-GB" sz="3600" dirty="0"/>
              <a:t>The collection of physical elements that comprise a computer system</a:t>
            </a:r>
            <a:r>
              <a:rPr lang="en-GB" dirty="0"/>
              <a:t>. </a:t>
            </a:r>
          </a:p>
        </p:txBody>
      </p:sp>
      <p:sp>
        <p:nvSpPr>
          <p:cNvPr id="4" name="TextBox 3">
            <a:extLst>
              <a:ext uri="{FF2B5EF4-FFF2-40B4-BE49-F238E27FC236}">
                <a16:creationId xmlns:a16="http://schemas.microsoft.com/office/drawing/2014/main" id="{F2632321-6E7E-5974-CAF7-5D31FE752690}"/>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16</a:t>
            </a:fld>
            <a:endParaRPr lang="en-US" sz="1200" dirty="0"/>
          </a:p>
        </p:txBody>
      </p:sp>
    </p:spTree>
    <p:extLst>
      <p:ext uri="{BB962C8B-B14F-4D97-AF65-F5344CB8AC3E}">
        <p14:creationId xmlns:p14="http://schemas.microsoft.com/office/powerpoint/2010/main" val="187985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Components</a:t>
            </a:r>
          </a:p>
        </p:txBody>
      </p:sp>
      <p:sp>
        <p:nvSpPr>
          <p:cNvPr id="3" name="Content Placeholder 2"/>
          <p:cNvSpPr>
            <a:spLocks noGrp="1"/>
          </p:cNvSpPr>
          <p:nvPr>
            <p:ph idx="1"/>
          </p:nvPr>
        </p:nvSpPr>
        <p:spPr/>
        <p:txBody>
          <a:bodyPr>
            <a:normAutofit/>
          </a:bodyPr>
          <a:lstStyle/>
          <a:p>
            <a:r>
              <a:rPr lang="en-GB" b="1" dirty="0"/>
              <a:t>The parts or elements that make up a system or whole object and perform specific functions</a:t>
            </a:r>
            <a:r>
              <a:rPr lang="en-GB" b="1"/>
              <a:t>. </a:t>
            </a:r>
          </a:p>
          <a:p>
            <a:pPr marL="0" indent="0">
              <a:buNone/>
            </a:pPr>
            <a:endParaRPr lang="en-GB" b="1" dirty="0"/>
          </a:p>
          <a:p>
            <a:r>
              <a:rPr lang="en-GB" sz="1800" dirty="0"/>
              <a:t>For example, the major components of a car include: the chassis (holds everything on it); the engine (to convert energy to make the car move); the transmission (including controlling the speed and output from the engine and to rotate the wheels); the steering system (to control the direction of movement); brake system (to slow down or stop); fuel delivery system (to supply fuel to the cylinders); exhaust system (to get rid of gases) and the electrical system (for operating wipers, air conditioning, etc.). </a:t>
            </a:r>
          </a:p>
        </p:txBody>
      </p:sp>
    </p:spTree>
    <p:extLst>
      <p:ext uri="{BB962C8B-B14F-4D97-AF65-F5344CB8AC3E}">
        <p14:creationId xmlns:p14="http://schemas.microsoft.com/office/powerpoint/2010/main" val="21139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Components (part 2)</a:t>
            </a:r>
          </a:p>
        </p:txBody>
      </p:sp>
      <p:sp>
        <p:nvSpPr>
          <p:cNvPr id="3" name="Content Placeholder 2"/>
          <p:cNvSpPr>
            <a:spLocks noGrp="1"/>
          </p:cNvSpPr>
          <p:nvPr>
            <p:ph idx="1"/>
          </p:nvPr>
        </p:nvSpPr>
        <p:spPr/>
        <p:txBody>
          <a:bodyPr/>
          <a:lstStyle/>
          <a:p>
            <a:r>
              <a:rPr lang="en-GB" dirty="0"/>
              <a:t>Similarly, the components of a computer system may be a central processing unit (chips that follow instructions to control other components and move data); memory chips and a hard disk (for storing data and instructions); keyboard, mouse, camera and microphone (to input instructions and data for the central processing unit); screen, printer, and speakers (to output data); USB and ethernet cards (to communicate with other systems or components). </a:t>
            </a:r>
          </a:p>
        </p:txBody>
      </p:sp>
    </p:spTree>
    <p:extLst>
      <p:ext uri="{BB962C8B-B14F-4D97-AF65-F5344CB8AC3E}">
        <p14:creationId xmlns:p14="http://schemas.microsoft.com/office/powerpoint/2010/main" val="940377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Network/S (from week 3)</a:t>
            </a:r>
          </a:p>
        </p:txBody>
      </p:sp>
      <p:sp>
        <p:nvSpPr>
          <p:cNvPr id="3" name="Content Placeholder 2"/>
          <p:cNvSpPr>
            <a:spLocks noGrp="1"/>
          </p:cNvSpPr>
          <p:nvPr>
            <p:ph idx="1"/>
          </p:nvPr>
        </p:nvSpPr>
        <p:spPr/>
        <p:txBody>
          <a:bodyPr/>
          <a:lstStyle/>
          <a:p>
            <a:r>
              <a:rPr lang="en-GB" dirty="0"/>
              <a:t>A system of connecting computer systems or peripheral devices, each one remote from the others. </a:t>
            </a:r>
          </a:p>
        </p:txBody>
      </p:sp>
      <p:sp>
        <p:nvSpPr>
          <p:cNvPr id="4" name="TextBox 3">
            <a:extLst>
              <a:ext uri="{FF2B5EF4-FFF2-40B4-BE49-F238E27FC236}">
                <a16:creationId xmlns:a16="http://schemas.microsoft.com/office/drawing/2014/main" id="{57C88557-83AA-7582-B676-EDAEACBC209F}"/>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19</a:t>
            </a:fld>
            <a:endParaRPr lang="en-US" sz="1200" dirty="0"/>
          </a:p>
        </p:txBody>
      </p:sp>
    </p:spTree>
    <p:extLst>
      <p:ext uri="{BB962C8B-B14F-4D97-AF65-F5344CB8AC3E}">
        <p14:creationId xmlns:p14="http://schemas.microsoft.com/office/powerpoint/2010/main" val="118926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WeekS 1AND 2</a:t>
            </a:r>
          </a:p>
        </p:txBody>
      </p:sp>
      <p:sp>
        <p:nvSpPr>
          <p:cNvPr id="3" name="Text Placeholder 2"/>
          <p:cNvSpPr>
            <a:spLocks noGrp="1"/>
          </p:cNvSpPr>
          <p:nvPr>
            <p:ph type="body" idx="1"/>
          </p:nvPr>
        </p:nvSpPr>
        <p:spPr/>
        <p:txBody>
          <a:bodyPr/>
          <a:lstStyle/>
          <a:p>
            <a:r>
              <a:rPr lang="en-GB" b="1" dirty="0"/>
              <a:t>Representation of Data:</a:t>
            </a:r>
            <a:endParaRPr lang="en-GB" dirty="0"/>
          </a:p>
          <a:p>
            <a:r>
              <a:rPr lang="en-GB" u="sng" dirty="0"/>
              <a:t>Digital systems</a:t>
            </a:r>
            <a:r>
              <a:rPr lang="en-GB" dirty="0"/>
              <a:t> represent text, image and audio </a:t>
            </a:r>
            <a:r>
              <a:rPr lang="en-GB" u="sng" dirty="0"/>
              <a:t>data</a:t>
            </a:r>
            <a:endParaRPr lang="en-GB" dirty="0"/>
          </a:p>
          <a:p>
            <a:endParaRPr lang="en-AU" dirty="0"/>
          </a:p>
        </p:txBody>
      </p:sp>
      <p:pic>
        <p:nvPicPr>
          <p:cNvPr id="4" name="Picture 3" descr="TComputerDesk.png">
            <a:extLst>
              <a:ext uri="{FF2B5EF4-FFF2-40B4-BE49-F238E27FC236}">
                <a16:creationId xmlns:a16="http://schemas.microsoft.com/office/drawing/2014/main" id="{A59E1DA4-99B3-DAA0-6E01-B1CB314F5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691" y="2768600"/>
            <a:ext cx="1600200" cy="1320800"/>
          </a:xfrm>
          <a:prstGeom prst="rect">
            <a:avLst/>
          </a:prstGeom>
        </p:spPr>
      </p:pic>
      <p:sp>
        <p:nvSpPr>
          <p:cNvPr id="6" name="Rounded Rectangular Callout 5">
            <a:extLst>
              <a:ext uri="{FF2B5EF4-FFF2-40B4-BE49-F238E27FC236}">
                <a16:creationId xmlns:a16="http://schemas.microsoft.com/office/drawing/2014/main" id="{9B0321DD-57DE-4E45-42F3-AEA9ED83497E}"/>
              </a:ext>
            </a:extLst>
          </p:cNvPr>
          <p:cNvSpPr/>
          <p:nvPr/>
        </p:nvSpPr>
        <p:spPr>
          <a:xfrm>
            <a:off x="4645742" y="191729"/>
            <a:ext cx="4864304" cy="24709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BD906B-1391-DFDE-A13B-B6CFA204486A}"/>
              </a:ext>
            </a:extLst>
          </p:cNvPr>
          <p:cNvSpPr txBox="1"/>
          <p:nvPr/>
        </p:nvSpPr>
        <p:spPr>
          <a:xfrm>
            <a:off x="4970206" y="298950"/>
            <a:ext cx="4365523" cy="2308324"/>
          </a:xfrm>
          <a:prstGeom prst="rect">
            <a:avLst/>
          </a:prstGeom>
          <a:noFill/>
        </p:spPr>
        <p:txBody>
          <a:bodyPr wrap="square" rtlCol="0">
            <a:spAutoFit/>
          </a:bodyPr>
          <a:lstStyle/>
          <a:p>
            <a:r>
              <a:rPr lang="en-US" dirty="0"/>
              <a:t>Hex#123   00100010. Data, email: @ </a:t>
            </a:r>
          </a:p>
          <a:p>
            <a:endParaRPr lang="en-US" dirty="0"/>
          </a:p>
          <a:p>
            <a:r>
              <a:rPr lang="en-US" dirty="0"/>
              <a:t>“Hello, Having a great time at Ursula Frayne Catholic College….”</a:t>
            </a:r>
          </a:p>
          <a:p>
            <a:endParaRPr lang="en-US" dirty="0"/>
          </a:p>
          <a:p>
            <a:r>
              <a:rPr lang="en-US" dirty="0"/>
              <a:t>Best of Jack Harlow.mp3, AC/DC.mp3</a:t>
            </a:r>
          </a:p>
          <a:p>
            <a:endParaRPr lang="en-US" dirty="0"/>
          </a:p>
          <a:p>
            <a:r>
              <a:rPr lang="en-US" dirty="0"/>
              <a:t>My </a:t>
            </a:r>
            <a:r>
              <a:rPr lang="en-US" dirty="0" err="1"/>
              <a:t>car.jpg</a:t>
            </a:r>
            <a:endParaRPr lang="en-US" dirty="0"/>
          </a:p>
        </p:txBody>
      </p:sp>
      <p:graphicFrame>
        <p:nvGraphicFramePr>
          <p:cNvPr id="8" name="Object 25">
            <a:extLst>
              <a:ext uri="{FF2B5EF4-FFF2-40B4-BE49-F238E27FC236}">
                <a16:creationId xmlns:a16="http://schemas.microsoft.com/office/drawing/2014/main" id="{498E891F-11F7-A8EE-1B2A-04E96B1E904E}"/>
              </a:ext>
            </a:extLst>
          </p:cNvPr>
          <p:cNvGraphicFramePr>
            <a:graphicFrameLocks noChangeAspect="1"/>
          </p:cNvGraphicFramePr>
          <p:nvPr>
            <p:extLst>
              <p:ext uri="{D42A27DB-BD31-4B8C-83A1-F6EECF244321}">
                <p14:modId xmlns:p14="http://schemas.microsoft.com/office/powerpoint/2010/main" val="3413277070"/>
              </p:ext>
            </p:extLst>
          </p:nvPr>
        </p:nvGraphicFramePr>
        <p:xfrm>
          <a:off x="1585170" y="1124576"/>
          <a:ext cx="2193567" cy="1420295"/>
        </p:xfrm>
        <a:graphic>
          <a:graphicData uri="http://schemas.openxmlformats.org/presentationml/2006/ole">
            <mc:AlternateContent xmlns:mc="http://schemas.openxmlformats.org/markup-compatibility/2006">
              <mc:Choice xmlns:v="urn:schemas-microsoft-com:vml" Requires="v">
                <p:oleObj name="Document" r:id="rId3" imgW="3530600" imgH="2286000" progId="Word.Document.8">
                  <p:embed/>
                </p:oleObj>
              </mc:Choice>
              <mc:Fallback>
                <p:oleObj name="Document" r:id="rId3" imgW="3530600" imgH="2286000" progId="Word.Document.8">
                  <p:embed/>
                  <p:pic>
                    <p:nvPicPr>
                      <p:cNvPr id="69655" name="Object 25">
                        <a:extLst>
                          <a:ext uri="{FF2B5EF4-FFF2-40B4-BE49-F238E27FC236}">
                            <a16:creationId xmlns:a16="http://schemas.microsoft.com/office/drawing/2014/main" id="{74EC604A-88E7-BB53-CC3D-524FF8CA9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170" y="1124576"/>
                        <a:ext cx="2193567" cy="1420295"/>
                      </a:xfrm>
                      <a:prstGeom prst="rect">
                        <a:avLst/>
                      </a:prstGeom>
                      <a:noFill/>
                      <a:ln>
                        <a:noFill/>
                      </a:ln>
                      <a:effectLst/>
                    </p:spPr>
                  </p:pic>
                </p:oleObj>
              </mc:Fallback>
            </mc:AlternateContent>
          </a:graphicData>
        </a:graphic>
      </p:graphicFrame>
      <p:sp>
        <p:nvSpPr>
          <p:cNvPr id="11" name="TextBox 10">
            <a:extLst>
              <a:ext uri="{FF2B5EF4-FFF2-40B4-BE49-F238E27FC236}">
                <a16:creationId xmlns:a16="http://schemas.microsoft.com/office/drawing/2014/main" id="{720538EB-4579-0DBB-4EDD-44B561004684}"/>
              </a:ext>
            </a:extLst>
          </p:cNvPr>
          <p:cNvSpPr txBox="1"/>
          <p:nvPr/>
        </p:nvSpPr>
        <p:spPr>
          <a:xfrm>
            <a:off x="7249886" y="2906486"/>
            <a:ext cx="4114800" cy="2308324"/>
          </a:xfrm>
          <a:prstGeom prst="rect">
            <a:avLst/>
          </a:prstGeom>
          <a:noFill/>
        </p:spPr>
        <p:txBody>
          <a:bodyPr wrap="square" rtlCol="0">
            <a:spAutoFit/>
          </a:bodyPr>
          <a:lstStyle/>
          <a:p>
            <a:pPr>
              <a:spcBef>
                <a:spcPct val="0"/>
              </a:spcBef>
            </a:pPr>
            <a:r>
              <a:rPr lang="en-GB" altLang="en-US" dirty="0"/>
              <a:t>This is the binary alphabet.  Instead of writing the letter “A”, computers would write 01000001.</a:t>
            </a:r>
          </a:p>
          <a:p>
            <a:pPr>
              <a:spcBef>
                <a:spcPct val="0"/>
              </a:spcBef>
            </a:pPr>
            <a:endParaRPr lang="en-GB" altLang="en-US" dirty="0"/>
          </a:p>
          <a:p>
            <a:pPr>
              <a:spcBef>
                <a:spcPct val="0"/>
              </a:spcBef>
            </a:pPr>
            <a:r>
              <a:rPr lang="en-GB" altLang="en-US" dirty="0"/>
              <a:t>Binary numbers are always eight digits long and are only made up of zeros or ones.  </a:t>
            </a:r>
          </a:p>
          <a:p>
            <a:endParaRPr lang="en-US" dirty="0"/>
          </a:p>
        </p:txBody>
      </p:sp>
      <p:pic>
        <p:nvPicPr>
          <p:cNvPr id="9" name="Picture 28" descr="Screen shot 2017-08-30 at 1">
            <a:extLst>
              <a:ext uri="{FF2B5EF4-FFF2-40B4-BE49-F238E27FC236}">
                <a16:creationId xmlns:a16="http://schemas.microsoft.com/office/drawing/2014/main" id="{3265414B-2BD2-27A6-C66F-C53FDB3F97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5170" y="5464295"/>
            <a:ext cx="293687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292BA2D-A3B0-6F41-FA3C-3A46CDCEED04}"/>
              </a:ext>
            </a:extLst>
          </p:cNvPr>
          <p:cNvSpPr txBox="1"/>
          <p:nvPr/>
        </p:nvSpPr>
        <p:spPr>
          <a:xfrm>
            <a:off x="4965804" y="5646618"/>
            <a:ext cx="6110654" cy="923330"/>
          </a:xfrm>
          <a:prstGeom prst="rect">
            <a:avLst/>
          </a:prstGeom>
          <a:noFill/>
        </p:spPr>
        <p:txBody>
          <a:bodyPr wrap="square">
            <a:spAutoFit/>
          </a:bodyPr>
          <a:lstStyle/>
          <a:p>
            <a:pPr>
              <a:spcBef>
                <a:spcPct val="0"/>
              </a:spcBef>
            </a:pPr>
            <a:r>
              <a:rPr lang="en-GB" altLang="en-US" dirty="0"/>
              <a:t>Images  use pixels calculated by binary code</a:t>
            </a:r>
            <a:r>
              <a:rPr lang="en-AU" altLang="en-US" dirty="0"/>
              <a:t> known as bits per pixel (</a:t>
            </a:r>
            <a:r>
              <a:rPr lang="en-AU" altLang="en-US" dirty="0" err="1"/>
              <a:t>bpp</a:t>
            </a:r>
            <a:r>
              <a:rPr lang="en-AU" altLang="en-US" dirty="0"/>
              <a:t>), particularly when specified along with the number of bits used. Jpeg, Giff  </a:t>
            </a:r>
            <a:endParaRPr lang="en-GB" altLang="en-US" dirty="0"/>
          </a:p>
        </p:txBody>
      </p:sp>
      <p:cxnSp>
        <p:nvCxnSpPr>
          <p:cNvPr id="10" name="Straight Arrow Connector 9">
            <a:extLst>
              <a:ext uri="{FF2B5EF4-FFF2-40B4-BE49-F238E27FC236}">
                <a16:creationId xmlns:a16="http://schemas.microsoft.com/office/drawing/2014/main" id="{B67E26D6-C6A2-47EE-EDA3-7950EE04449B}"/>
              </a:ext>
            </a:extLst>
          </p:cNvPr>
          <p:cNvCxnSpPr/>
          <p:nvPr/>
        </p:nvCxnSpPr>
        <p:spPr>
          <a:xfrm flipH="1" flipV="1">
            <a:off x="3370521" y="1935126"/>
            <a:ext cx="1595283" cy="4997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79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959" y="128471"/>
            <a:ext cx="9906000" cy="690928"/>
          </a:xfrm>
        </p:spPr>
        <p:txBody>
          <a:bodyPr/>
          <a:lstStyle/>
          <a:p>
            <a:r>
              <a:rPr lang="en-AU" dirty="0"/>
              <a:t>Week 5</a:t>
            </a:r>
          </a:p>
        </p:txBody>
      </p:sp>
      <p:sp>
        <p:nvSpPr>
          <p:cNvPr id="3" name="Text Placeholder 2"/>
          <p:cNvSpPr>
            <a:spLocks noGrp="1"/>
          </p:cNvSpPr>
          <p:nvPr>
            <p:ph type="body" idx="1"/>
          </p:nvPr>
        </p:nvSpPr>
        <p:spPr>
          <a:xfrm>
            <a:off x="1195959" y="819399"/>
            <a:ext cx="9906000" cy="690928"/>
          </a:xfrm>
        </p:spPr>
        <p:txBody>
          <a:bodyPr/>
          <a:lstStyle/>
          <a:p>
            <a:r>
              <a:rPr lang="en-GB" b="1" dirty="0"/>
              <a:t>COMPUTER HARDWARE:</a:t>
            </a:r>
            <a:endParaRPr lang="en-GB" dirty="0"/>
          </a:p>
        </p:txBody>
      </p:sp>
      <p:sp>
        <p:nvSpPr>
          <p:cNvPr id="4" name="TextBox 3">
            <a:extLst>
              <a:ext uri="{FF2B5EF4-FFF2-40B4-BE49-F238E27FC236}">
                <a16:creationId xmlns:a16="http://schemas.microsoft.com/office/drawing/2014/main" id="{CC42B132-D635-81B2-D38B-1F6F7A77C13D}"/>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20</a:t>
            </a:fld>
            <a:endParaRPr lang="en-US" sz="1200" dirty="0"/>
          </a:p>
        </p:txBody>
      </p:sp>
      <p:pic>
        <p:nvPicPr>
          <p:cNvPr id="5" name="Picture 19">
            <a:extLst>
              <a:ext uri="{FF2B5EF4-FFF2-40B4-BE49-F238E27FC236}">
                <a16:creationId xmlns:a16="http://schemas.microsoft.com/office/drawing/2014/main" id="{076F5D4E-0098-9F54-60F2-5D804C07FB2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5959" y="3041628"/>
            <a:ext cx="295275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descr="CA27ZXVM">
            <a:extLst>
              <a:ext uri="{FF2B5EF4-FFF2-40B4-BE49-F238E27FC236}">
                <a16:creationId xmlns:a16="http://schemas.microsoft.com/office/drawing/2014/main" id="{60C26651-257A-E585-AB4D-47E752344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749" y="1433264"/>
            <a:ext cx="107473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4">
            <a:extLst>
              <a:ext uri="{FF2B5EF4-FFF2-40B4-BE49-F238E27FC236}">
                <a16:creationId xmlns:a16="http://schemas.microsoft.com/office/drawing/2014/main" id="{5A370238-BB7E-14B1-2075-7BE7918C5B3F}"/>
              </a:ext>
            </a:extLst>
          </p:cNvPr>
          <p:cNvSpPr txBox="1">
            <a:spLocks noChangeArrowheads="1"/>
          </p:cNvSpPr>
          <p:nvPr/>
        </p:nvSpPr>
        <p:spPr>
          <a:xfrm>
            <a:off x="4148709" y="165938"/>
            <a:ext cx="82296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altLang="en-US" dirty="0"/>
              <a:t>About Computers</a:t>
            </a:r>
          </a:p>
        </p:txBody>
      </p:sp>
      <p:pic>
        <p:nvPicPr>
          <p:cNvPr id="8" name="Picture 27" descr="034 computer parts">
            <a:extLst>
              <a:ext uri="{FF2B5EF4-FFF2-40B4-BE49-F238E27FC236}">
                <a16:creationId xmlns:a16="http://schemas.microsoft.com/office/drawing/2014/main" id="{97C92356-9D9C-1072-3B84-615768868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886" y="2746126"/>
            <a:ext cx="30924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ax-Computer-open.png">
            <a:extLst>
              <a:ext uri="{FF2B5EF4-FFF2-40B4-BE49-F238E27FC236}">
                <a16:creationId xmlns:a16="http://schemas.microsoft.com/office/drawing/2014/main" id="{FF26573C-4EE1-70AF-9C81-8F2E7680AD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8246" y="2600870"/>
            <a:ext cx="303371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01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6266" y="404055"/>
            <a:ext cx="9905999" cy="651975"/>
          </a:xfrm>
        </p:spPr>
        <p:txBody>
          <a:bodyPr/>
          <a:lstStyle/>
          <a:p>
            <a:r>
              <a:rPr lang="en-GB" dirty="0"/>
              <a:t>The collection of physical elements that comprise a computer system. </a:t>
            </a:r>
          </a:p>
        </p:txBody>
      </p:sp>
      <p:sp>
        <p:nvSpPr>
          <p:cNvPr id="4" name="TextBox 3">
            <a:extLst>
              <a:ext uri="{FF2B5EF4-FFF2-40B4-BE49-F238E27FC236}">
                <a16:creationId xmlns:a16="http://schemas.microsoft.com/office/drawing/2014/main" id="{7CA1F359-4FF9-8914-2BE0-CF6B26EC718D}"/>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21</a:t>
            </a:fld>
            <a:endParaRPr lang="en-US" sz="1200" dirty="0"/>
          </a:p>
        </p:txBody>
      </p:sp>
      <p:pic>
        <p:nvPicPr>
          <p:cNvPr id="5" name="Picture 36">
            <a:extLst>
              <a:ext uri="{FF2B5EF4-FFF2-40B4-BE49-F238E27FC236}">
                <a16:creationId xmlns:a16="http://schemas.microsoft.com/office/drawing/2014/main" id="{B0841F91-D30D-F8E5-FA60-FA8744F425BA}"/>
              </a:ext>
            </a:extLst>
          </p:cNvPr>
          <p:cNvPicPr>
            <a:picLocks noChangeAspect="1" noChangeArrowheads="1"/>
          </p:cNvPicPr>
          <p:nvPr/>
        </p:nvPicPr>
        <p:blipFill>
          <a:blip r:embed="rId2">
            <a:clrChange>
              <a:clrFrom>
                <a:srgbClr val="ECE9D8"/>
              </a:clrFrom>
              <a:clrTo>
                <a:srgbClr val="ECE9D8">
                  <a:alpha val="0"/>
                </a:srgbClr>
              </a:clrTo>
            </a:clrChange>
            <a:extLst>
              <a:ext uri="{28A0092B-C50C-407E-A947-70E740481C1C}">
                <a14:useLocalDpi xmlns:a14="http://schemas.microsoft.com/office/drawing/2010/main" val="0"/>
              </a:ext>
            </a:extLst>
          </a:blip>
          <a:srcRect/>
          <a:stretch>
            <a:fillRect/>
          </a:stretch>
        </p:blipFill>
        <p:spPr bwMode="auto">
          <a:xfrm>
            <a:off x="2031429" y="143118"/>
            <a:ext cx="8964612"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a:extLst>
              <a:ext uri="{FF2B5EF4-FFF2-40B4-BE49-F238E27FC236}">
                <a16:creationId xmlns:a16="http://schemas.microsoft.com/office/drawing/2014/main" id="{140F3C7A-F242-ABA1-C711-A7F8C196BB2D}"/>
              </a:ext>
            </a:extLst>
          </p:cNvPr>
          <p:cNvSpPr txBox="1">
            <a:spLocks noChangeArrowheads="1"/>
          </p:cNvSpPr>
          <p:nvPr/>
        </p:nvSpPr>
        <p:spPr>
          <a:xfrm>
            <a:off x="1024160" y="63744"/>
            <a:ext cx="8229600" cy="9144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altLang="en-US" dirty="0"/>
              <a:t>Inside a Computer </a:t>
            </a:r>
            <a:r>
              <a:rPr lang="en-AU" dirty="0"/>
              <a:t>Hardware (From Week 4)</a:t>
            </a:r>
            <a:endParaRPr lang="en-US" altLang="en-US" dirty="0"/>
          </a:p>
        </p:txBody>
      </p:sp>
      <p:pic>
        <p:nvPicPr>
          <p:cNvPr id="7" name="Picture 7">
            <a:extLst>
              <a:ext uri="{FF2B5EF4-FFF2-40B4-BE49-F238E27FC236}">
                <a16:creationId xmlns:a16="http://schemas.microsoft.com/office/drawing/2014/main" id="{D669E456-3FC8-74EA-4816-ACC2E390ACE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1954" y="1141656"/>
            <a:ext cx="522763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4BCE736-6E69-3B49-F68F-2D481F823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591" y="814631"/>
            <a:ext cx="15494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BFD365A4-C0EF-B6D4-B5FD-2E21406D86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2629" y="1224206"/>
            <a:ext cx="11350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20F42A9D-A9B1-FA21-48EF-F593365913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0704" y="1959218"/>
            <a:ext cx="11017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585B4C1E-0021-22D8-6115-6E9316495F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0704" y="2533893"/>
            <a:ext cx="64611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0C537BFC-1C76-01DB-EEB1-BFD3F83E74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0704" y="3268906"/>
            <a:ext cx="11303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EC5B99D6-6B42-77CB-494D-AB052A8EE9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3966" y="4086468"/>
            <a:ext cx="19065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0E81D748-81D3-75D8-37D1-F5D0912B51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8254" y="5559668"/>
            <a:ext cx="687387"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AA9324EE-4DE6-0C2C-5B67-587A65A594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9091" y="4740518"/>
            <a:ext cx="8905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E98C0567-D580-59BE-D3E1-A8180A1274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0591" y="3408606"/>
            <a:ext cx="87312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a:extLst>
              <a:ext uri="{FF2B5EF4-FFF2-40B4-BE49-F238E27FC236}">
                <a16:creationId xmlns:a16="http://schemas.microsoft.com/office/drawing/2014/main" id="{44726E59-0204-FBA2-6ED2-391CAEF402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6266" y="2368793"/>
            <a:ext cx="10239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34"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from="(-#ppt_w/2)" to="(#ppt_x)" calcmode="lin" valueType="num">
                                      <p:cBhvr>
                                        <p:cTn id="11" dur="600" fill="hold">
                                          <p:stCondLst>
                                            <p:cond delay="0"/>
                                          </p:stCondLst>
                                        </p:cTn>
                                        <p:tgtEl>
                                          <p:spTgt spid="8"/>
                                        </p:tgtEl>
                                        <p:attrNameLst>
                                          <p:attrName>ppt_x</p:attrName>
                                        </p:attrNameLst>
                                      </p:cBhvr>
                                    </p:anim>
                                    <p:anim from="0" to="-1.0" calcmode="lin" valueType="num">
                                      <p:cBhvr>
                                        <p:cTn id="12" dur="200" decel="50000" autoRev="1" fill="hold">
                                          <p:stCondLst>
                                            <p:cond delay="600"/>
                                          </p:stCondLst>
                                        </p:cTn>
                                        <p:tgtEl>
                                          <p:spTgt spid="8"/>
                                        </p:tgtEl>
                                        <p:attrNameLst>
                                          <p:attrName>xshear</p:attrName>
                                        </p:attrNameLst>
                                      </p:cBhvr>
                                    </p:anim>
                                    <p:animScale>
                                      <p:cBhvr>
                                        <p:cTn id="13" dur="200" decel="100000" autoRev="1" fill="hold">
                                          <p:stCondLst>
                                            <p:cond delay="600"/>
                                          </p:stCondLst>
                                        </p:cTn>
                                        <p:tgtEl>
                                          <p:spTgt spid="8"/>
                                        </p:tgtEl>
                                      </p:cBhvr>
                                      <p:from x="100000" y="100000"/>
                                      <p:to x="80000" y="100000"/>
                                    </p:animScale>
                                    <p:anim by="(#ppt_h/3+#ppt_w*0.1)" calcmode="lin" valueType="num">
                                      <p:cBhvr additive="sum">
                                        <p:cTn id="14" dur="200" decel="100000" autoRev="1" fill="hold">
                                          <p:stCondLst>
                                            <p:cond delay="600"/>
                                          </p:stCondLst>
                                        </p:cTn>
                                        <p:tgtEl>
                                          <p:spTgt spid="8"/>
                                        </p:tgtEl>
                                        <p:attrNameLst>
                                          <p:attrName>ppt_x</p:attrName>
                                        </p:attrNameLst>
                                      </p:cBhvr>
                                    </p:anim>
                                  </p:childTnLst>
                                </p:cTn>
                              </p:par>
                            </p:childTnLst>
                          </p:cTn>
                        </p:par>
                        <p:par>
                          <p:cTn id="15" fill="hold">
                            <p:stCondLst>
                              <p:cond delay="3000"/>
                            </p:stCondLst>
                            <p:childTnLst>
                              <p:par>
                                <p:cTn id="16" presetID="5" presetClass="entr" presetSubtype="1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par>
                          <p:cTn id="19" fill="hold">
                            <p:stCondLst>
                              <p:cond delay="3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6"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childTnLst>
                          </p:cTn>
                        </p:par>
                        <p:par>
                          <p:cTn id="41" fill="hold">
                            <p:stCondLst>
                              <p:cond delay="6000"/>
                            </p:stCondLst>
                            <p:childTnLst>
                              <p:par>
                                <p:cTn id="42" presetID="35"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anim calcmode="lin" valueType="num">
                                      <p:cBhvr>
                                        <p:cTn id="45" dur="2000" fill="hold"/>
                                        <p:tgtEl>
                                          <p:spTgt spid="12"/>
                                        </p:tgtEl>
                                        <p:attrNameLst>
                                          <p:attrName>style.rotation</p:attrName>
                                        </p:attrNameLst>
                                      </p:cBhvr>
                                      <p:tavLst>
                                        <p:tav tm="0">
                                          <p:val>
                                            <p:fltVal val="720"/>
                                          </p:val>
                                        </p:tav>
                                        <p:tav tm="100000">
                                          <p:val>
                                            <p:fltVal val="0"/>
                                          </p:val>
                                        </p:tav>
                                      </p:tavLst>
                                    </p:anim>
                                    <p:anim calcmode="lin" valueType="num">
                                      <p:cBhvr>
                                        <p:cTn id="46" dur="2000" fill="hold"/>
                                        <p:tgtEl>
                                          <p:spTgt spid="12"/>
                                        </p:tgtEl>
                                        <p:attrNameLst>
                                          <p:attrName>ppt_h</p:attrName>
                                        </p:attrNameLst>
                                      </p:cBhvr>
                                      <p:tavLst>
                                        <p:tav tm="0">
                                          <p:val>
                                            <p:fltVal val="0"/>
                                          </p:val>
                                        </p:tav>
                                        <p:tav tm="100000">
                                          <p:val>
                                            <p:strVal val="#ppt_h"/>
                                          </p:val>
                                        </p:tav>
                                      </p:tavLst>
                                    </p:anim>
                                    <p:anim calcmode="lin" valueType="num">
                                      <p:cBhvr>
                                        <p:cTn id="47" dur="2000" fill="hold"/>
                                        <p:tgtEl>
                                          <p:spTgt spid="12"/>
                                        </p:tgtEl>
                                        <p:attrNameLst>
                                          <p:attrName>ppt_w</p:attrName>
                                        </p:attrNameLst>
                                      </p:cBhvr>
                                      <p:tavLst>
                                        <p:tav tm="0">
                                          <p:val>
                                            <p:fltVal val="0"/>
                                          </p:val>
                                        </p:tav>
                                        <p:tav tm="100000">
                                          <p:val>
                                            <p:strVal val="#ppt_w"/>
                                          </p:val>
                                        </p:tav>
                                      </p:tavLst>
                                    </p:anim>
                                  </p:childTnLst>
                                </p:cTn>
                              </p:par>
                            </p:childTnLst>
                          </p:cTn>
                        </p:par>
                        <p:par>
                          <p:cTn id="48" fill="hold">
                            <p:stCondLst>
                              <p:cond delay="8000"/>
                            </p:stCondLst>
                            <p:childTnLst>
                              <p:par>
                                <p:cTn id="49" presetID="30"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800" decel="100000"/>
                                        <p:tgtEl>
                                          <p:spTgt spid="13"/>
                                        </p:tgtEl>
                                      </p:cBhvr>
                                    </p:animEffect>
                                    <p:anim calcmode="lin" valueType="num">
                                      <p:cBhvr>
                                        <p:cTn id="52" dur="800" decel="100000" fill="hold"/>
                                        <p:tgtEl>
                                          <p:spTgt spid="13"/>
                                        </p:tgtEl>
                                        <p:attrNameLst>
                                          <p:attrName>style.rotation</p:attrName>
                                        </p:attrNameLst>
                                      </p:cBhvr>
                                      <p:tavLst>
                                        <p:tav tm="0">
                                          <p:val>
                                            <p:fltVal val="-90"/>
                                          </p:val>
                                        </p:tav>
                                        <p:tav tm="100000">
                                          <p:val>
                                            <p:fltVal val="0"/>
                                          </p:val>
                                        </p:tav>
                                      </p:tavLst>
                                    </p:anim>
                                    <p:anim calcmode="lin" valueType="num">
                                      <p:cBhvr>
                                        <p:cTn id="53" dur="800" decel="100000" fill="hold"/>
                                        <p:tgtEl>
                                          <p:spTgt spid="13"/>
                                        </p:tgtEl>
                                        <p:attrNameLst>
                                          <p:attrName>ppt_x</p:attrName>
                                        </p:attrNameLst>
                                      </p:cBhvr>
                                      <p:tavLst>
                                        <p:tav tm="0">
                                          <p:val>
                                            <p:strVal val="#ppt_x+0.4"/>
                                          </p:val>
                                        </p:tav>
                                        <p:tav tm="100000">
                                          <p:val>
                                            <p:strVal val="#ppt_x-0.05"/>
                                          </p:val>
                                        </p:tav>
                                      </p:tavLst>
                                    </p:anim>
                                    <p:anim calcmode="lin" valueType="num">
                                      <p:cBhvr>
                                        <p:cTn id="54" dur="800" decel="100000" fill="hold"/>
                                        <p:tgtEl>
                                          <p:spTgt spid="13"/>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57" fill="hold">
                            <p:stCondLst>
                              <p:cond delay="9000"/>
                            </p:stCondLst>
                            <p:childTnLst>
                              <p:par>
                                <p:cTn id="58" presetID="34" presetClass="entr" presetSubtype="0"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 from="(-#ppt_w/2)" to="(#ppt_x)" calcmode="lin" valueType="num">
                                      <p:cBhvr>
                                        <p:cTn id="60" dur="600" fill="hold">
                                          <p:stCondLst>
                                            <p:cond delay="0"/>
                                          </p:stCondLst>
                                        </p:cTn>
                                        <p:tgtEl>
                                          <p:spTgt spid="14"/>
                                        </p:tgtEl>
                                        <p:attrNameLst>
                                          <p:attrName>ppt_x</p:attrName>
                                        </p:attrNameLst>
                                      </p:cBhvr>
                                    </p:anim>
                                    <p:anim from="0" to="-1.0" calcmode="lin" valueType="num">
                                      <p:cBhvr>
                                        <p:cTn id="61" dur="200" decel="50000" autoRev="1" fill="hold">
                                          <p:stCondLst>
                                            <p:cond delay="600"/>
                                          </p:stCondLst>
                                        </p:cTn>
                                        <p:tgtEl>
                                          <p:spTgt spid="14"/>
                                        </p:tgtEl>
                                        <p:attrNameLst>
                                          <p:attrName>xshear</p:attrName>
                                        </p:attrNameLst>
                                      </p:cBhvr>
                                    </p:anim>
                                    <p:animScale>
                                      <p:cBhvr>
                                        <p:cTn id="62" dur="200" decel="100000" autoRev="1" fill="hold">
                                          <p:stCondLst>
                                            <p:cond delay="600"/>
                                          </p:stCondLst>
                                        </p:cTn>
                                        <p:tgtEl>
                                          <p:spTgt spid="14"/>
                                        </p:tgtEl>
                                      </p:cBhvr>
                                      <p:from x="100000" y="100000"/>
                                      <p:to x="80000" y="100000"/>
                                    </p:animScale>
                                    <p:anim by="(#ppt_h/3+#ppt_w*0.1)" calcmode="lin" valueType="num">
                                      <p:cBhvr additive="sum">
                                        <p:cTn id="63" dur="200" decel="100000" autoRev="1" fill="hold">
                                          <p:stCondLst>
                                            <p:cond delay="600"/>
                                          </p:stCondLst>
                                        </p:cTn>
                                        <p:tgtEl>
                                          <p:spTgt spid="14"/>
                                        </p:tgtEl>
                                        <p:attrNameLst>
                                          <p:attrName>ppt_x</p:attrName>
                                        </p:attrNameLst>
                                      </p:cBhvr>
                                    </p:anim>
                                  </p:childTnLst>
                                </p:cTn>
                              </p:par>
                            </p:childTnLst>
                          </p:cTn>
                        </p:par>
                        <p:par>
                          <p:cTn id="64" fill="hold">
                            <p:stCondLst>
                              <p:cond delay="10000"/>
                            </p:stCondLst>
                            <p:childTnLst>
                              <p:par>
                                <p:cTn id="65" presetID="9" presetClass="entr" presetSubtype="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500"/>
                                        <p:tgtEl>
                                          <p:spTgt spid="15"/>
                                        </p:tgtEl>
                                      </p:cBhvr>
                                    </p:animEffect>
                                  </p:childTnLst>
                                </p:cTn>
                              </p:par>
                            </p:childTnLst>
                          </p:cTn>
                        </p:par>
                        <p:par>
                          <p:cTn id="68" fill="hold">
                            <p:stCondLst>
                              <p:cond delay="10500"/>
                            </p:stCondLst>
                            <p:childTnLst>
                              <p:par>
                                <p:cTn id="69" presetID="18" presetClass="entr" presetSubtype="12"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strips(downLeft)">
                                      <p:cBhvr>
                                        <p:cTn id="71" dur="500"/>
                                        <p:tgtEl>
                                          <p:spTgt spid="16"/>
                                        </p:tgtEl>
                                      </p:cBhvr>
                                    </p:animEffect>
                                  </p:childTnLst>
                                </p:cTn>
                              </p:par>
                            </p:childTnLst>
                          </p:cTn>
                        </p:par>
                        <p:par>
                          <p:cTn id="72" fill="hold">
                            <p:stCondLst>
                              <p:cond delay="11000"/>
                            </p:stCondLst>
                            <p:childTnLst>
                              <p:par>
                                <p:cTn id="73" presetID="21" presetClass="entr" presetSubtype="4"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heel(4)">
                                      <p:cBhvr>
                                        <p:cTn id="7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959" y="128471"/>
            <a:ext cx="9906000" cy="620589"/>
          </a:xfrm>
        </p:spPr>
        <p:txBody>
          <a:bodyPr/>
          <a:lstStyle/>
          <a:p>
            <a:r>
              <a:rPr lang="en-AU" dirty="0"/>
              <a:t>Week 9</a:t>
            </a:r>
          </a:p>
        </p:txBody>
      </p:sp>
      <p:sp>
        <p:nvSpPr>
          <p:cNvPr id="3" name="Text Placeholder 2"/>
          <p:cNvSpPr>
            <a:spLocks noGrp="1"/>
          </p:cNvSpPr>
          <p:nvPr>
            <p:ph type="body" idx="1"/>
          </p:nvPr>
        </p:nvSpPr>
        <p:spPr>
          <a:xfrm>
            <a:off x="1195958" y="749060"/>
            <a:ext cx="10304379" cy="1374776"/>
          </a:xfrm>
        </p:spPr>
        <p:txBody>
          <a:bodyPr>
            <a:normAutofit/>
          </a:bodyPr>
          <a:lstStyle/>
          <a:p>
            <a:r>
              <a:rPr lang="en-GB" b="1" dirty="0"/>
              <a:t>Digital Implementation:</a:t>
            </a:r>
            <a:endParaRPr lang="en-GB" dirty="0"/>
          </a:p>
          <a:p>
            <a:endParaRPr lang="en-AU" dirty="0"/>
          </a:p>
        </p:txBody>
      </p:sp>
      <p:sp>
        <p:nvSpPr>
          <p:cNvPr id="4" name="TextBox 3">
            <a:extLst>
              <a:ext uri="{FF2B5EF4-FFF2-40B4-BE49-F238E27FC236}">
                <a16:creationId xmlns:a16="http://schemas.microsoft.com/office/drawing/2014/main" id="{1DE051CC-1F1A-4448-7871-E1E943115FEC}"/>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22</a:t>
            </a:fld>
            <a:endParaRPr lang="en-US" sz="1200" dirty="0"/>
          </a:p>
        </p:txBody>
      </p:sp>
      <p:sp>
        <p:nvSpPr>
          <p:cNvPr id="6" name="TextBox 5">
            <a:extLst>
              <a:ext uri="{FF2B5EF4-FFF2-40B4-BE49-F238E27FC236}">
                <a16:creationId xmlns:a16="http://schemas.microsoft.com/office/drawing/2014/main" id="{651BF505-6C80-EB50-36FA-B26BF3AD8B68}"/>
              </a:ext>
            </a:extLst>
          </p:cNvPr>
          <p:cNvSpPr txBox="1"/>
          <p:nvPr/>
        </p:nvSpPr>
        <p:spPr>
          <a:xfrm>
            <a:off x="1195957" y="1138613"/>
            <a:ext cx="9435230" cy="4893647"/>
          </a:xfrm>
          <a:prstGeom prst="rect">
            <a:avLst/>
          </a:prstGeom>
          <a:noFill/>
        </p:spPr>
        <p:txBody>
          <a:bodyPr wrap="square">
            <a:spAutoFit/>
          </a:bodyPr>
          <a:lstStyle/>
          <a:p>
            <a:r>
              <a:rPr lang="en-GB" sz="2400" u="sng" dirty="0"/>
              <a:t>Create</a:t>
            </a:r>
            <a:r>
              <a:rPr lang="en-GB" sz="2400" dirty="0"/>
              <a:t> and communicate information collaboratively online, </a:t>
            </a:r>
          </a:p>
          <a:p>
            <a:r>
              <a:rPr lang="en-GB" sz="2400" dirty="0"/>
              <a:t>taking into account social contexts</a:t>
            </a:r>
          </a:p>
          <a:p>
            <a:endParaRPr lang="en-GB" sz="2400" dirty="0"/>
          </a:p>
          <a:p>
            <a:r>
              <a:rPr lang="en-GB" sz="2400" dirty="0"/>
              <a:t>Design a new “Gizmo” Digital Item, new or modified using planning by drawing a sketch (on A4 paper) of your NEW design with labels and explanations of what you are designing</a:t>
            </a:r>
            <a:r>
              <a:rPr lang="en-GB" sz="2400"/>
              <a:t>. </a:t>
            </a:r>
          </a:p>
          <a:p>
            <a:endParaRPr lang="en-GB" sz="2400" dirty="0"/>
          </a:p>
          <a:p>
            <a:r>
              <a:rPr lang="en-GB" sz="2400" dirty="0"/>
              <a:t>Complete the hardware task sheet and add your design </a:t>
            </a:r>
          </a:p>
          <a:p>
            <a:endParaRPr lang="en-GB" sz="2400" dirty="0"/>
          </a:p>
          <a:p>
            <a:r>
              <a:rPr lang="en-GB" sz="2400" dirty="0"/>
              <a:t>Use BRAINSTORMING to help plan a new piece of digital equipment this could be a ne lap top,  and improved Keyboard, a new type of computer, or anything that you can think of that might be of use in the Digital Technology world</a:t>
            </a:r>
          </a:p>
        </p:txBody>
      </p:sp>
    </p:spTree>
    <p:extLst>
      <p:ext uri="{BB962C8B-B14F-4D97-AF65-F5344CB8AC3E}">
        <p14:creationId xmlns:p14="http://schemas.microsoft.com/office/powerpoint/2010/main" val="792095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6497"/>
            <a:ext cx="9905998" cy="1478570"/>
          </a:xfrm>
        </p:spPr>
        <p:txBody>
          <a:bodyPr/>
          <a:lstStyle/>
          <a:p>
            <a:r>
              <a:rPr lang="en-AU" dirty="0"/>
              <a:t>Create</a:t>
            </a:r>
          </a:p>
        </p:txBody>
      </p:sp>
      <p:sp>
        <p:nvSpPr>
          <p:cNvPr id="3" name="Content Placeholder 2"/>
          <p:cNvSpPr>
            <a:spLocks noGrp="1"/>
          </p:cNvSpPr>
          <p:nvPr>
            <p:ph idx="1"/>
          </p:nvPr>
        </p:nvSpPr>
        <p:spPr>
          <a:xfrm>
            <a:off x="1195959" y="750887"/>
            <a:ext cx="9905999" cy="3541714"/>
          </a:xfrm>
        </p:spPr>
        <p:txBody>
          <a:bodyPr/>
          <a:lstStyle/>
          <a:p>
            <a:r>
              <a:rPr lang="en-AU" dirty="0"/>
              <a:t>Make and/or invent something</a:t>
            </a:r>
          </a:p>
          <a:p>
            <a:endParaRPr lang="en-AU" dirty="0"/>
          </a:p>
          <a:p>
            <a:r>
              <a:rPr lang="en-AU" dirty="0"/>
              <a:t>Your task will to create a new digital device or improve one that exists</a:t>
            </a:r>
          </a:p>
        </p:txBody>
      </p:sp>
      <p:sp>
        <p:nvSpPr>
          <p:cNvPr id="4" name="TextBox 3">
            <a:extLst>
              <a:ext uri="{FF2B5EF4-FFF2-40B4-BE49-F238E27FC236}">
                <a16:creationId xmlns:a16="http://schemas.microsoft.com/office/drawing/2014/main" id="{041F7E7E-6217-F105-616B-55B318CD8091}"/>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23</a:t>
            </a:fld>
            <a:endParaRPr lang="en-US" sz="1200" dirty="0"/>
          </a:p>
        </p:txBody>
      </p:sp>
      <p:pic>
        <p:nvPicPr>
          <p:cNvPr id="6" name="Picture 5" descr="Diagram&#10;&#10;Description automatically generated">
            <a:extLst>
              <a:ext uri="{FF2B5EF4-FFF2-40B4-BE49-F238E27FC236}">
                <a16:creationId xmlns:a16="http://schemas.microsoft.com/office/drawing/2014/main" id="{DE87B0B5-27C6-772E-4591-5EA0DA5B6793}"/>
              </a:ext>
            </a:extLst>
          </p:cNvPr>
          <p:cNvPicPr>
            <a:picLocks noChangeAspect="1"/>
          </p:cNvPicPr>
          <p:nvPr/>
        </p:nvPicPr>
        <p:blipFill>
          <a:blip r:embed="rId2"/>
          <a:stretch>
            <a:fillRect/>
          </a:stretch>
        </p:blipFill>
        <p:spPr>
          <a:xfrm>
            <a:off x="1511300" y="2760101"/>
            <a:ext cx="2794000" cy="2184400"/>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167F0BEA-77E0-2B91-8F18-8879390B0568}"/>
              </a:ext>
            </a:extLst>
          </p:cNvPr>
          <p:cNvPicPr>
            <a:picLocks noChangeAspect="1"/>
          </p:cNvPicPr>
          <p:nvPr/>
        </p:nvPicPr>
        <p:blipFill>
          <a:blip r:embed="rId3"/>
          <a:stretch>
            <a:fillRect/>
          </a:stretch>
        </p:blipFill>
        <p:spPr>
          <a:xfrm>
            <a:off x="5823710" y="4580916"/>
            <a:ext cx="5143500" cy="1117600"/>
          </a:xfrm>
          <a:prstGeom prst="rect">
            <a:avLst/>
          </a:prstGeom>
        </p:spPr>
      </p:pic>
    </p:spTree>
    <p:extLst>
      <p:ext uri="{BB962C8B-B14F-4D97-AF65-F5344CB8AC3E}">
        <p14:creationId xmlns:p14="http://schemas.microsoft.com/office/powerpoint/2010/main" val="42615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024" y="179573"/>
            <a:ext cx="9905998" cy="1478570"/>
          </a:xfrm>
        </p:spPr>
        <p:txBody>
          <a:bodyPr/>
          <a:lstStyle/>
          <a:p>
            <a:r>
              <a:rPr lang="en-AU" dirty="0"/>
              <a:t>Digital System/s</a:t>
            </a:r>
          </a:p>
        </p:txBody>
      </p:sp>
      <p:sp>
        <p:nvSpPr>
          <p:cNvPr id="3" name="Content Placeholder 2"/>
          <p:cNvSpPr>
            <a:spLocks noGrp="1"/>
          </p:cNvSpPr>
          <p:nvPr>
            <p:ph idx="1"/>
          </p:nvPr>
        </p:nvSpPr>
        <p:spPr>
          <a:xfrm>
            <a:off x="477795" y="2018709"/>
            <a:ext cx="9905999" cy="3541714"/>
          </a:xfrm>
        </p:spPr>
        <p:txBody>
          <a:bodyPr/>
          <a:lstStyle/>
          <a:p>
            <a:r>
              <a:rPr lang="en-GB" dirty="0"/>
              <a:t>Digital hardware and software components (internal and external) used to transform data into digital solutions. </a:t>
            </a:r>
          </a:p>
          <a:p>
            <a:r>
              <a:rPr lang="en-GB" dirty="0"/>
              <a:t>When digital systems are connected they form a </a:t>
            </a:r>
          </a:p>
          <a:p>
            <a:r>
              <a:rPr lang="en-GB" dirty="0"/>
              <a:t>network. </a:t>
            </a:r>
          </a:p>
        </p:txBody>
      </p:sp>
      <p:pic>
        <p:nvPicPr>
          <p:cNvPr id="5" name="Picture 4" descr="wired-network-old-mac.jpg">
            <a:extLst>
              <a:ext uri="{FF2B5EF4-FFF2-40B4-BE49-F238E27FC236}">
                <a16:creationId xmlns:a16="http://schemas.microsoft.com/office/drawing/2014/main" id="{CF8D6B5E-7E08-BB3F-C203-78D177D4E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686" y="2866845"/>
            <a:ext cx="3955596" cy="3617350"/>
          </a:xfrm>
          <a:prstGeom prst="rect">
            <a:avLst/>
          </a:prstGeom>
        </p:spPr>
      </p:pic>
      <p:pic>
        <p:nvPicPr>
          <p:cNvPr id="6" name="Picture 30" descr="apple_imac_350">
            <a:extLst>
              <a:ext uri="{FF2B5EF4-FFF2-40B4-BE49-F238E27FC236}">
                <a16:creationId xmlns:a16="http://schemas.microsoft.com/office/drawing/2014/main" id="{9AC664B5-E821-559E-4082-FDDB589AA45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426020" y="531018"/>
            <a:ext cx="16224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DADC5F44-EA8D-4E61-8909-B3BA87E9E59A}"/>
              </a:ext>
            </a:extLst>
          </p:cNvPr>
          <p:cNvCxnSpPr>
            <a:cxnSpLocks/>
          </p:cNvCxnSpPr>
          <p:nvPr/>
        </p:nvCxnSpPr>
        <p:spPr>
          <a:xfrm>
            <a:off x="3933173" y="4233797"/>
            <a:ext cx="3104441" cy="340788"/>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descr="Screen Shot 2022-05-15 at 10.33.06 AM.png">
            <a:extLst>
              <a:ext uri="{FF2B5EF4-FFF2-40B4-BE49-F238E27FC236}">
                <a16:creationId xmlns:a16="http://schemas.microsoft.com/office/drawing/2014/main" id="{4D165FCA-E99A-7C80-178E-904BEA4EF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963" y="291509"/>
            <a:ext cx="2463800" cy="1727200"/>
          </a:xfrm>
          <a:prstGeom prst="rect">
            <a:avLst/>
          </a:prstGeom>
        </p:spPr>
      </p:pic>
      <p:pic>
        <p:nvPicPr>
          <p:cNvPr id="13" name="Picture 9">
            <a:extLst>
              <a:ext uri="{FF2B5EF4-FFF2-40B4-BE49-F238E27FC236}">
                <a16:creationId xmlns:a16="http://schemas.microsoft.com/office/drawing/2014/main" id="{013CE3B5-E150-037E-A265-DF72260FC5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72271" y="5018816"/>
            <a:ext cx="2117045" cy="125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File:Macintosh 128k transparency.png">
            <a:hlinkClick r:id="rId6"/>
            <a:extLst>
              <a:ext uri="{FF2B5EF4-FFF2-40B4-BE49-F238E27FC236}">
                <a16:creationId xmlns:a16="http://schemas.microsoft.com/office/drawing/2014/main" id="{2A6B2A48-4AB7-E58B-68B6-ADC649DD7C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8760" y="3789566"/>
            <a:ext cx="133985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184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 presetClass="entr" presetSubtype="0" fill="hold" nodeType="afterEffect">
                                  <p:stCondLst>
                                    <p:cond delay="300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a:t>
            </a:r>
          </a:p>
        </p:txBody>
      </p:sp>
      <p:sp>
        <p:nvSpPr>
          <p:cNvPr id="3" name="Content Placeholder 2"/>
          <p:cNvSpPr>
            <a:spLocks noGrp="1"/>
          </p:cNvSpPr>
          <p:nvPr>
            <p:ph idx="1"/>
          </p:nvPr>
        </p:nvSpPr>
        <p:spPr>
          <a:xfrm>
            <a:off x="646699" y="2243937"/>
            <a:ext cx="7965155" cy="3541714"/>
          </a:xfrm>
        </p:spPr>
        <p:txBody>
          <a:bodyPr>
            <a:normAutofit fontScale="85000" lnSpcReduction="20000"/>
          </a:bodyPr>
          <a:lstStyle/>
          <a:p>
            <a:r>
              <a:rPr lang="en-GB" dirty="0"/>
              <a:t>In Digital Technologies, data refers to the discrete representation of information using number codes. Data may include characters (e.g. alphabetic letters, numbers and symbols), images, sounds and/or instructions that when represented by number codes can be manipulated, stored and communicated by digital systems. For example, characters may be represented using ASCII code or images may be represented by a bitmap of numbers representing each ‘dot’ or pixel. </a:t>
            </a:r>
          </a:p>
          <a:p>
            <a:r>
              <a:rPr lang="en-AU" b="1" dirty="0"/>
              <a:t>ASCII</a:t>
            </a:r>
            <a:r>
              <a:rPr lang="en-AU" dirty="0"/>
              <a:t>, stands for </a:t>
            </a:r>
            <a:r>
              <a:rPr lang="en-AU" b="1" dirty="0"/>
              <a:t>American Standard Code for Information Interchange</a:t>
            </a:r>
            <a:r>
              <a:rPr lang="en-AU" dirty="0"/>
              <a:t>. It's a 7-bit character code where every single bit represents a unique character.</a:t>
            </a:r>
            <a:endParaRPr lang="en-GB" dirty="0"/>
          </a:p>
          <a:p>
            <a:endParaRPr lang="en-AU" dirty="0"/>
          </a:p>
        </p:txBody>
      </p:sp>
      <p:pic>
        <p:nvPicPr>
          <p:cNvPr id="6" name="Picture 5">
            <a:extLst>
              <a:ext uri="{FF2B5EF4-FFF2-40B4-BE49-F238E27FC236}">
                <a16:creationId xmlns:a16="http://schemas.microsoft.com/office/drawing/2014/main" id="{BA41AAEC-734F-725C-B7F5-7089FEFF7989}"/>
              </a:ext>
            </a:extLst>
          </p:cNvPr>
          <p:cNvPicPr>
            <a:picLocks noChangeAspect="1"/>
          </p:cNvPicPr>
          <p:nvPr/>
        </p:nvPicPr>
        <p:blipFill>
          <a:blip r:embed="rId2"/>
          <a:stretch>
            <a:fillRect/>
          </a:stretch>
        </p:blipFill>
        <p:spPr>
          <a:xfrm>
            <a:off x="2638838" y="336026"/>
            <a:ext cx="3668889" cy="1731433"/>
          </a:xfrm>
          <a:prstGeom prst="rect">
            <a:avLst/>
          </a:prstGeom>
        </p:spPr>
      </p:pic>
      <p:sp>
        <p:nvSpPr>
          <p:cNvPr id="7" name="Rectangle 6">
            <a:extLst>
              <a:ext uri="{FF2B5EF4-FFF2-40B4-BE49-F238E27FC236}">
                <a16:creationId xmlns:a16="http://schemas.microsoft.com/office/drawing/2014/main" id="{F87D07FC-C7AF-BCF7-9C61-307D838A804E}"/>
              </a:ext>
            </a:extLst>
          </p:cNvPr>
          <p:cNvSpPr>
            <a:spLocks noChangeArrowheads="1"/>
          </p:cNvSpPr>
          <p:nvPr/>
        </p:nvSpPr>
        <p:spPr bwMode="auto">
          <a:xfrm>
            <a:off x="7805151" y="159549"/>
            <a:ext cx="374015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2" charset="0"/>
                <a:cs typeface="Sassoon Infant Rg" pitchFamily="2" charset="0"/>
              </a:defRPr>
            </a:lvl9pPr>
          </a:lstStyle>
          <a:p>
            <a:pPr eaLnBrk="1" hangingPunct="1">
              <a:lnSpc>
                <a:spcPct val="100000"/>
              </a:lnSpc>
              <a:spcBef>
                <a:spcPct val="0"/>
              </a:spcBef>
              <a:buFontTx/>
              <a:buNone/>
            </a:pPr>
            <a:r>
              <a:rPr lang="en-GB" altLang="en-US" dirty="0">
                <a:solidFill>
                  <a:schemeClr val="tx1"/>
                </a:solidFill>
              </a:rPr>
              <a:t>This is the binary alphabet.  Instead of writing the letter “A”, computers would write 01000001.</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Binary numbers are always eight digits long and are only made up of zeros or ones.  </a:t>
            </a:r>
          </a:p>
        </p:txBody>
      </p:sp>
      <p:graphicFrame>
        <p:nvGraphicFramePr>
          <p:cNvPr id="8" name="Content Placeholder 3">
            <a:extLst>
              <a:ext uri="{FF2B5EF4-FFF2-40B4-BE49-F238E27FC236}">
                <a16:creationId xmlns:a16="http://schemas.microsoft.com/office/drawing/2014/main" id="{32E4ED87-ED3D-B34E-501B-E46CDBBAA347}"/>
              </a:ext>
            </a:extLst>
          </p:cNvPr>
          <p:cNvGraphicFramePr>
            <a:graphicFrameLocks/>
          </p:cNvGraphicFramePr>
          <p:nvPr>
            <p:extLst>
              <p:ext uri="{D42A27DB-BD31-4B8C-83A1-F6EECF244321}">
                <p14:modId xmlns:p14="http://schemas.microsoft.com/office/powerpoint/2010/main" val="68361948"/>
              </p:ext>
            </p:extLst>
          </p:nvPr>
        </p:nvGraphicFramePr>
        <p:xfrm>
          <a:off x="8611854" y="2243937"/>
          <a:ext cx="2933447" cy="3291028"/>
        </p:xfrm>
        <a:graphic>
          <a:graphicData uri="http://schemas.openxmlformats.org/drawingml/2006/table">
            <a:tbl>
              <a:tblPr firstRow="1" firstCol="1" bandRow="1">
                <a:tableStyleId>{00A15C55-8517-42AA-B614-E9B94910E393}</a:tableStyleId>
              </a:tblPr>
              <a:tblGrid>
                <a:gridCol w="495512">
                  <a:extLst>
                    <a:ext uri="{9D8B030D-6E8A-4147-A177-3AD203B41FA5}">
                      <a16:colId xmlns:a16="http://schemas.microsoft.com/office/drawing/2014/main" val="20000"/>
                    </a:ext>
                  </a:extLst>
                </a:gridCol>
                <a:gridCol w="971036">
                  <a:extLst>
                    <a:ext uri="{9D8B030D-6E8A-4147-A177-3AD203B41FA5}">
                      <a16:colId xmlns:a16="http://schemas.microsoft.com/office/drawing/2014/main" val="20001"/>
                    </a:ext>
                  </a:extLst>
                </a:gridCol>
                <a:gridCol w="520060">
                  <a:extLst>
                    <a:ext uri="{9D8B030D-6E8A-4147-A177-3AD203B41FA5}">
                      <a16:colId xmlns:a16="http://schemas.microsoft.com/office/drawing/2014/main" val="20002"/>
                    </a:ext>
                  </a:extLst>
                </a:gridCol>
                <a:gridCol w="946839">
                  <a:extLst>
                    <a:ext uri="{9D8B030D-6E8A-4147-A177-3AD203B41FA5}">
                      <a16:colId xmlns:a16="http://schemas.microsoft.com/office/drawing/2014/main" val="20003"/>
                    </a:ext>
                  </a:extLst>
                </a:gridCol>
              </a:tblGrid>
              <a:tr h="253156">
                <a:tc>
                  <a:txBody>
                    <a:bodyPr/>
                    <a:lstStyle/>
                    <a:p>
                      <a:pPr>
                        <a:lnSpc>
                          <a:spcPct val="107000"/>
                        </a:lnSpc>
                        <a:spcAft>
                          <a:spcPts val="0"/>
                        </a:spcAft>
                      </a:pPr>
                      <a:r>
                        <a:rPr lang="en-GB" sz="1500" b="0" i="0" dirty="0">
                          <a:effectLst/>
                          <a:latin typeface="Twinkl SemiBold" pitchFamily="2" charset="0"/>
                        </a:rPr>
                        <a:t>A</a:t>
                      </a:r>
                      <a:endParaRPr lang="en-GB" sz="1500" b="0" i="0" dirty="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b="0" i="0" dirty="0">
                          <a:solidFill>
                            <a:schemeClr val="tx1"/>
                          </a:solidFill>
                          <a:effectLst/>
                          <a:latin typeface="Twinkl" pitchFamily="2" charset="0"/>
                        </a:rPr>
                        <a:t>01000001</a:t>
                      </a:r>
                      <a:endParaRPr lang="en-GB" sz="1500" b="0" i="0" dirty="0">
                        <a:solidFill>
                          <a:schemeClr val="tx1"/>
                        </a:solidFill>
                        <a:effectLst/>
                        <a:latin typeface="Twinkl" pitchFamily="2" charset="0"/>
                        <a:ea typeface="Calibri" panose="020F0502020204030204" pitchFamily="34" charset="0"/>
                        <a:cs typeface="Times New Roman" panose="02020603050405020304" pitchFamily="18" charset="0"/>
                      </a:endParaRPr>
                    </a:p>
                  </a:txBody>
                  <a:tcPr marL="22582" marR="22582" marT="0" marB="0">
                    <a:solidFill>
                      <a:srgbClr val="ECF1E9"/>
                    </a:solidFill>
                  </a:tcPr>
                </a:tc>
                <a:tc>
                  <a:txBody>
                    <a:bodyPr/>
                    <a:lstStyle/>
                    <a:p>
                      <a:pPr>
                        <a:lnSpc>
                          <a:spcPct val="107000"/>
                        </a:lnSpc>
                        <a:spcAft>
                          <a:spcPts val="0"/>
                        </a:spcAft>
                      </a:pPr>
                      <a:r>
                        <a:rPr lang="en-GB" sz="1500" b="0" i="0">
                          <a:solidFill>
                            <a:schemeClr val="bg1"/>
                          </a:solidFill>
                          <a:effectLst/>
                          <a:latin typeface="Twinkl SemiBold" pitchFamily="2" charset="0"/>
                        </a:rPr>
                        <a:t>N</a:t>
                      </a:r>
                      <a:endParaRPr lang="en-GB" sz="1500" b="0" i="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b="0" i="0" dirty="0">
                          <a:solidFill>
                            <a:schemeClr val="tx1"/>
                          </a:solidFill>
                          <a:effectLst/>
                          <a:latin typeface="Twinkl" pitchFamily="2" charset="0"/>
                        </a:rPr>
                        <a:t>01001110</a:t>
                      </a:r>
                      <a:endParaRPr lang="en-GB" sz="1500" b="0" i="0" dirty="0">
                        <a:solidFill>
                          <a:schemeClr val="tx1"/>
                        </a:solidFill>
                        <a:effectLst/>
                        <a:latin typeface="Twinkl" pitchFamily="2" charset="0"/>
                        <a:ea typeface="Calibri" panose="020F0502020204030204" pitchFamily="34" charset="0"/>
                        <a:cs typeface="Times New Roman" panose="02020603050405020304" pitchFamily="18" charset="0"/>
                      </a:endParaRPr>
                    </a:p>
                  </a:txBody>
                  <a:tcPr marL="22582" marR="22582" marT="0" marB="0">
                    <a:solidFill>
                      <a:srgbClr val="ECF1E9"/>
                    </a:solidFill>
                  </a:tcPr>
                </a:tc>
                <a:extLst>
                  <a:ext uri="{0D108BD9-81ED-4DB2-BD59-A6C34878D82A}">
                    <a16:rowId xmlns:a16="http://schemas.microsoft.com/office/drawing/2014/main" val="10000"/>
                  </a:ext>
                </a:extLst>
              </a:tr>
              <a:tr h="253156">
                <a:tc>
                  <a:txBody>
                    <a:bodyPr/>
                    <a:lstStyle/>
                    <a:p>
                      <a:pPr>
                        <a:lnSpc>
                          <a:spcPct val="107000"/>
                        </a:lnSpc>
                        <a:spcAft>
                          <a:spcPts val="0"/>
                        </a:spcAft>
                      </a:pPr>
                      <a:r>
                        <a:rPr lang="en-GB" sz="1500" b="0" i="0">
                          <a:effectLst/>
                          <a:latin typeface="Twinkl SemiBold" pitchFamily="2" charset="0"/>
                        </a:rPr>
                        <a:t>B</a:t>
                      </a:r>
                      <a:endParaRPr lang="en-GB" sz="1500" b="0" i="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dirty="0">
                          <a:effectLst/>
                        </a:rPr>
                        <a:t>01000010</a:t>
                      </a:r>
                      <a:endParaRPr lang="en-GB" sz="1500" b="0" i="0" dirty="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a:solidFill>
                            <a:schemeClr val="bg1"/>
                          </a:solidFill>
                          <a:effectLst/>
                          <a:latin typeface="Twinkl SemiBold" pitchFamily="2" charset="0"/>
                        </a:rPr>
                        <a:t>O</a:t>
                      </a:r>
                      <a:endParaRPr lang="en-GB" sz="1500" b="0" i="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01001111</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01"/>
                  </a:ext>
                </a:extLst>
              </a:tr>
              <a:tr h="253156">
                <a:tc>
                  <a:txBody>
                    <a:bodyPr/>
                    <a:lstStyle/>
                    <a:p>
                      <a:pPr>
                        <a:lnSpc>
                          <a:spcPct val="107000"/>
                        </a:lnSpc>
                        <a:spcAft>
                          <a:spcPts val="0"/>
                        </a:spcAft>
                      </a:pPr>
                      <a:r>
                        <a:rPr lang="en-GB" sz="1500" b="0" i="0" dirty="0">
                          <a:effectLst/>
                          <a:latin typeface="Twinkl SemiBold" pitchFamily="2" charset="0"/>
                        </a:rPr>
                        <a:t>C</a:t>
                      </a:r>
                      <a:endParaRPr lang="en-GB" sz="1500" b="0" i="0" dirty="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dirty="0">
                          <a:effectLst/>
                        </a:rPr>
                        <a:t>01000011</a:t>
                      </a:r>
                      <a:endParaRPr lang="en-GB" sz="1500" b="0" i="0" dirty="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a:solidFill>
                            <a:schemeClr val="bg1"/>
                          </a:solidFill>
                          <a:effectLst/>
                          <a:latin typeface="Twinkl SemiBold" pitchFamily="2" charset="0"/>
                        </a:rPr>
                        <a:t>P</a:t>
                      </a:r>
                      <a:endParaRPr lang="en-GB" sz="1500" b="0" i="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01010000</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02"/>
                  </a:ext>
                </a:extLst>
              </a:tr>
              <a:tr h="253156">
                <a:tc>
                  <a:txBody>
                    <a:bodyPr/>
                    <a:lstStyle/>
                    <a:p>
                      <a:pPr>
                        <a:lnSpc>
                          <a:spcPct val="107000"/>
                        </a:lnSpc>
                        <a:spcAft>
                          <a:spcPts val="0"/>
                        </a:spcAft>
                      </a:pPr>
                      <a:r>
                        <a:rPr lang="en-GB" sz="1500" b="0" i="0">
                          <a:effectLst/>
                          <a:latin typeface="Twinkl SemiBold" pitchFamily="2" charset="0"/>
                        </a:rPr>
                        <a:t>D</a:t>
                      </a:r>
                      <a:endParaRPr lang="en-GB" sz="1500" b="0" i="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01000100</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a:solidFill>
                            <a:schemeClr val="bg1"/>
                          </a:solidFill>
                          <a:effectLst/>
                          <a:latin typeface="Twinkl SemiBold" pitchFamily="2" charset="0"/>
                        </a:rPr>
                        <a:t>Q</a:t>
                      </a:r>
                      <a:endParaRPr lang="en-GB" sz="1500" b="0" i="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01010001</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03"/>
                  </a:ext>
                </a:extLst>
              </a:tr>
              <a:tr h="253156">
                <a:tc>
                  <a:txBody>
                    <a:bodyPr/>
                    <a:lstStyle/>
                    <a:p>
                      <a:pPr>
                        <a:lnSpc>
                          <a:spcPct val="107000"/>
                        </a:lnSpc>
                        <a:spcAft>
                          <a:spcPts val="0"/>
                        </a:spcAft>
                      </a:pPr>
                      <a:r>
                        <a:rPr lang="en-GB" sz="1500" b="0" i="0">
                          <a:effectLst/>
                          <a:latin typeface="Twinkl SemiBold" pitchFamily="2" charset="0"/>
                        </a:rPr>
                        <a:t>E</a:t>
                      </a:r>
                      <a:endParaRPr lang="en-GB" sz="1500" b="0" i="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dirty="0">
                          <a:effectLst/>
                        </a:rPr>
                        <a:t>01000101</a:t>
                      </a:r>
                      <a:endParaRPr lang="en-GB" sz="1500" b="0" i="0" dirty="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a:solidFill>
                            <a:schemeClr val="bg1"/>
                          </a:solidFill>
                          <a:effectLst/>
                          <a:latin typeface="Twinkl SemiBold" pitchFamily="2" charset="0"/>
                        </a:rPr>
                        <a:t>R</a:t>
                      </a:r>
                      <a:endParaRPr lang="en-GB" sz="1500" b="0" i="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dirty="0">
                          <a:effectLst/>
                        </a:rPr>
                        <a:t>01010010</a:t>
                      </a:r>
                      <a:endParaRPr lang="en-GB" sz="1500" b="0" i="0" dirty="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04"/>
                  </a:ext>
                </a:extLst>
              </a:tr>
              <a:tr h="253156">
                <a:tc>
                  <a:txBody>
                    <a:bodyPr/>
                    <a:lstStyle/>
                    <a:p>
                      <a:pPr>
                        <a:lnSpc>
                          <a:spcPct val="107000"/>
                        </a:lnSpc>
                        <a:spcAft>
                          <a:spcPts val="0"/>
                        </a:spcAft>
                      </a:pPr>
                      <a:r>
                        <a:rPr lang="en-GB" sz="1500" b="0" i="0" dirty="0">
                          <a:effectLst/>
                          <a:latin typeface="Twinkl SemiBold" pitchFamily="2" charset="0"/>
                        </a:rPr>
                        <a:t>F</a:t>
                      </a:r>
                      <a:endParaRPr lang="en-GB" sz="1500" b="0" i="0" dirty="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dirty="0">
                          <a:effectLst/>
                        </a:rPr>
                        <a:t>01000110</a:t>
                      </a:r>
                      <a:endParaRPr lang="en-GB" sz="1500" b="0" i="0" dirty="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a:solidFill>
                            <a:schemeClr val="bg1"/>
                          </a:solidFill>
                          <a:effectLst/>
                          <a:latin typeface="Twinkl SemiBold" pitchFamily="2" charset="0"/>
                        </a:rPr>
                        <a:t>S</a:t>
                      </a:r>
                      <a:endParaRPr lang="en-GB" sz="1500" b="0" i="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01010011</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05"/>
                  </a:ext>
                </a:extLst>
              </a:tr>
              <a:tr h="253156">
                <a:tc>
                  <a:txBody>
                    <a:bodyPr/>
                    <a:lstStyle/>
                    <a:p>
                      <a:pPr>
                        <a:lnSpc>
                          <a:spcPct val="107000"/>
                        </a:lnSpc>
                        <a:spcAft>
                          <a:spcPts val="0"/>
                        </a:spcAft>
                      </a:pPr>
                      <a:r>
                        <a:rPr lang="en-GB" sz="1500" b="0" i="0">
                          <a:effectLst/>
                          <a:latin typeface="Twinkl SemiBold" pitchFamily="2" charset="0"/>
                        </a:rPr>
                        <a:t>G</a:t>
                      </a:r>
                      <a:endParaRPr lang="en-GB" sz="1500" b="0" i="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dirty="0">
                          <a:effectLst/>
                        </a:rPr>
                        <a:t>01000111</a:t>
                      </a:r>
                      <a:endParaRPr lang="en-GB" sz="1500" b="0" i="0" dirty="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dirty="0">
                          <a:solidFill>
                            <a:schemeClr val="bg1"/>
                          </a:solidFill>
                          <a:effectLst/>
                          <a:latin typeface="Twinkl SemiBold" pitchFamily="2" charset="0"/>
                        </a:rPr>
                        <a:t>T</a:t>
                      </a:r>
                      <a:endParaRPr lang="en-GB" sz="1500" b="0" i="0" dirty="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01010100</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06"/>
                  </a:ext>
                </a:extLst>
              </a:tr>
              <a:tr h="253156">
                <a:tc>
                  <a:txBody>
                    <a:bodyPr/>
                    <a:lstStyle/>
                    <a:p>
                      <a:pPr>
                        <a:lnSpc>
                          <a:spcPct val="107000"/>
                        </a:lnSpc>
                        <a:spcAft>
                          <a:spcPts val="0"/>
                        </a:spcAft>
                      </a:pPr>
                      <a:r>
                        <a:rPr lang="en-GB" sz="1500" b="0" i="0">
                          <a:effectLst/>
                          <a:latin typeface="Twinkl SemiBold" pitchFamily="2" charset="0"/>
                        </a:rPr>
                        <a:t>H</a:t>
                      </a:r>
                      <a:endParaRPr lang="en-GB" sz="1500" b="0" i="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dirty="0">
                          <a:effectLst/>
                        </a:rPr>
                        <a:t>01001000</a:t>
                      </a:r>
                      <a:endParaRPr lang="en-GB" sz="1500" b="0" i="0" dirty="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dirty="0">
                          <a:solidFill>
                            <a:schemeClr val="bg1"/>
                          </a:solidFill>
                          <a:effectLst/>
                          <a:latin typeface="Twinkl SemiBold" pitchFamily="2" charset="0"/>
                        </a:rPr>
                        <a:t>U</a:t>
                      </a:r>
                      <a:endParaRPr lang="en-GB" sz="1500" b="0" i="0" dirty="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01010101</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07"/>
                  </a:ext>
                </a:extLst>
              </a:tr>
              <a:tr h="253156">
                <a:tc>
                  <a:txBody>
                    <a:bodyPr/>
                    <a:lstStyle/>
                    <a:p>
                      <a:pPr>
                        <a:lnSpc>
                          <a:spcPct val="107000"/>
                        </a:lnSpc>
                        <a:spcAft>
                          <a:spcPts val="0"/>
                        </a:spcAft>
                      </a:pPr>
                      <a:r>
                        <a:rPr lang="en-GB" sz="1500" b="0" i="0">
                          <a:effectLst/>
                          <a:latin typeface="Twinkl SemiBold" pitchFamily="2" charset="0"/>
                        </a:rPr>
                        <a:t>I</a:t>
                      </a:r>
                      <a:endParaRPr lang="en-GB" sz="1500" b="0" i="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01001001</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a:solidFill>
                            <a:schemeClr val="bg1"/>
                          </a:solidFill>
                          <a:effectLst/>
                          <a:latin typeface="Twinkl SemiBold" pitchFamily="2" charset="0"/>
                        </a:rPr>
                        <a:t>V</a:t>
                      </a:r>
                      <a:endParaRPr lang="en-GB" sz="1500" b="0" i="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01010110</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08"/>
                  </a:ext>
                </a:extLst>
              </a:tr>
              <a:tr h="253156">
                <a:tc>
                  <a:txBody>
                    <a:bodyPr/>
                    <a:lstStyle/>
                    <a:p>
                      <a:pPr>
                        <a:lnSpc>
                          <a:spcPct val="107000"/>
                        </a:lnSpc>
                        <a:spcAft>
                          <a:spcPts val="0"/>
                        </a:spcAft>
                      </a:pPr>
                      <a:r>
                        <a:rPr lang="en-GB" sz="1500" b="0" i="0">
                          <a:effectLst/>
                          <a:latin typeface="Twinkl SemiBold" pitchFamily="2" charset="0"/>
                        </a:rPr>
                        <a:t>J</a:t>
                      </a:r>
                      <a:endParaRPr lang="en-GB" sz="1500" b="0" i="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01001010</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a:solidFill>
                            <a:schemeClr val="bg1"/>
                          </a:solidFill>
                          <a:effectLst/>
                          <a:latin typeface="Twinkl SemiBold" pitchFamily="2" charset="0"/>
                        </a:rPr>
                        <a:t>W</a:t>
                      </a:r>
                      <a:endParaRPr lang="en-GB" sz="1500" b="0" i="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01010111</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09"/>
                  </a:ext>
                </a:extLst>
              </a:tr>
              <a:tr h="253156">
                <a:tc>
                  <a:txBody>
                    <a:bodyPr/>
                    <a:lstStyle/>
                    <a:p>
                      <a:pPr>
                        <a:lnSpc>
                          <a:spcPct val="107000"/>
                        </a:lnSpc>
                        <a:spcAft>
                          <a:spcPts val="0"/>
                        </a:spcAft>
                      </a:pPr>
                      <a:r>
                        <a:rPr lang="en-GB" sz="1500" b="0" i="0">
                          <a:effectLst/>
                          <a:latin typeface="Twinkl SemiBold" pitchFamily="2" charset="0"/>
                        </a:rPr>
                        <a:t>K</a:t>
                      </a:r>
                      <a:endParaRPr lang="en-GB" sz="1500" b="0" i="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01001011</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a:solidFill>
                            <a:schemeClr val="bg1"/>
                          </a:solidFill>
                          <a:effectLst/>
                          <a:latin typeface="Twinkl SemiBold" pitchFamily="2" charset="0"/>
                        </a:rPr>
                        <a:t>X</a:t>
                      </a:r>
                      <a:endParaRPr lang="en-GB" sz="1500" b="0" i="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01011000</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10"/>
                  </a:ext>
                </a:extLst>
              </a:tr>
              <a:tr h="253156">
                <a:tc>
                  <a:txBody>
                    <a:bodyPr/>
                    <a:lstStyle/>
                    <a:p>
                      <a:pPr>
                        <a:lnSpc>
                          <a:spcPct val="107000"/>
                        </a:lnSpc>
                        <a:spcAft>
                          <a:spcPts val="0"/>
                        </a:spcAft>
                      </a:pPr>
                      <a:r>
                        <a:rPr lang="en-GB" sz="1500" b="0" i="0">
                          <a:effectLst/>
                          <a:latin typeface="Twinkl SemiBold" pitchFamily="2" charset="0"/>
                        </a:rPr>
                        <a:t>L</a:t>
                      </a:r>
                      <a:endParaRPr lang="en-GB" sz="1500" b="0" i="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01001100</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a:solidFill>
                            <a:schemeClr val="bg1"/>
                          </a:solidFill>
                          <a:effectLst/>
                          <a:latin typeface="Twinkl SemiBold" pitchFamily="2" charset="0"/>
                        </a:rPr>
                        <a:t>Y</a:t>
                      </a:r>
                      <a:endParaRPr lang="en-GB" sz="1500" b="0" i="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01011001</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11"/>
                  </a:ext>
                </a:extLst>
              </a:tr>
              <a:tr h="253156">
                <a:tc>
                  <a:txBody>
                    <a:bodyPr/>
                    <a:lstStyle/>
                    <a:p>
                      <a:pPr>
                        <a:lnSpc>
                          <a:spcPct val="107000"/>
                        </a:lnSpc>
                        <a:spcAft>
                          <a:spcPts val="0"/>
                        </a:spcAft>
                      </a:pPr>
                      <a:r>
                        <a:rPr lang="en-GB" sz="1500" b="0" i="0" dirty="0">
                          <a:effectLst/>
                          <a:latin typeface="Twinkl SemiBold" pitchFamily="2" charset="0"/>
                        </a:rPr>
                        <a:t>M</a:t>
                      </a:r>
                      <a:endParaRPr lang="en-GB" sz="1500" b="0" i="0" dirty="0">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a:effectLst/>
                        </a:rPr>
                        <a:t>01001101</a:t>
                      </a:r>
                      <a:endParaRPr lang="en-GB" sz="1500" b="0" i="0">
                        <a:effectLst/>
                        <a:latin typeface="Twinkl" pitchFamily="2" charset="0"/>
                        <a:ea typeface="Calibri" panose="020F0502020204030204" pitchFamily="34" charset="0"/>
                        <a:cs typeface="Times New Roman" panose="02020603050405020304" pitchFamily="18" charset="0"/>
                      </a:endParaRPr>
                    </a:p>
                  </a:txBody>
                  <a:tcPr marL="22582" marR="22582" marT="0" marB="0"/>
                </a:tc>
                <a:tc>
                  <a:txBody>
                    <a:bodyPr/>
                    <a:lstStyle/>
                    <a:p>
                      <a:pPr>
                        <a:lnSpc>
                          <a:spcPct val="107000"/>
                        </a:lnSpc>
                        <a:spcAft>
                          <a:spcPts val="0"/>
                        </a:spcAft>
                      </a:pPr>
                      <a:r>
                        <a:rPr lang="en-GB" sz="1500" b="0" i="0" dirty="0">
                          <a:solidFill>
                            <a:schemeClr val="bg1"/>
                          </a:solidFill>
                          <a:effectLst/>
                          <a:latin typeface="Twinkl SemiBold" pitchFamily="2" charset="0"/>
                        </a:rPr>
                        <a:t>Z</a:t>
                      </a:r>
                      <a:endParaRPr lang="en-GB" sz="1500" b="0" i="0" dirty="0">
                        <a:solidFill>
                          <a:schemeClr val="bg1"/>
                        </a:solidFill>
                        <a:effectLst/>
                        <a:latin typeface="Twinkl SemiBold" pitchFamily="2" charset="0"/>
                        <a:ea typeface="Calibri" panose="020F0502020204030204" pitchFamily="34" charset="0"/>
                        <a:cs typeface="Times New Roman" panose="02020603050405020304" pitchFamily="18" charset="0"/>
                      </a:endParaRPr>
                    </a:p>
                  </a:txBody>
                  <a:tcPr marL="22582" marR="22582" marT="0" marB="0">
                    <a:solidFill>
                      <a:srgbClr val="B9D26D"/>
                    </a:solidFill>
                  </a:tcPr>
                </a:tc>
                <a:tc>
                  <a:txBody>
                    <a:bodyPr/>
                    <a:lstStyle/>
                    <a:p>
                      <a:pPr>
                        <a:lnSpc>
                          <a:spcPct val="107000"/>
                        </a:lnSpc>
                        <a:spcAft>
                          <a:spcPts val="0"/>
                        </a:spcAft>
                      </a:pPr>
                      <a:r>
                        <a:rPr lang="en-GB" sz="1500" dirty="0">
                          <a:effectLst/>
                        </a:rPr>
                        <a:t>01011010</a:t>
                      </a:r>
                      <a:endParaRPr lang="en-GB" sz="1500" b="0" i="0" dirty="0">
                        <a:effectLst/>
                        <a:latin typeface="Twinkl" pitchFamily="2" charset="0"/>
                        <a:ea typeface="Calibri" panose="020F0502020204030204" pitchFamily="34" charset="0"/>
                        <a:cs typeface="Times New Roman" panose="02020603050405020304" pitchFamily="18" charset="0"/>
                      </a:endParaRPr>
                    </a:p>
                  </a:txBody>
                  <a:tcPr marL="22582" marR="22582"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6644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140" y="506753"/>
            <a:ext cx="9906000" cy="842963"/>
          </a:xfrm>
        </p:spPr>
        <p:txBody>
          <a:bodyPr/>
          <a:lstStyle/>
          <a:p>
            <a:r>
              <a:rPr lang="en-AU" dirty="0"/>
              <a:t>Week 3</a:t>
            </a:r>
          </a:p>
        </p:txBody>
      </p:sp>
      <p:sp>
        <p:nvSpPr>
          <p:cNvPr id="3" name="Text Placeholder 2"/>
          <p:cNvSpPr>
            <a:spLocks noGrp="1"/>
          </p:cNvSpPr>
          <p:nvPr>
            <p:ph type="body" idx="1"/>
          </p:nvPr>
        </p:nvSpPr>
        <p:spPr>
          <a:xfrm>
            <a:off x="1333140" y="1501296"/>
            <a:ext cx="9906000" cy="1374776"/>
          </a:xfrm>
        </p:spPr>
        <p:txBody>
          <a:bodyPr/>
          <a:lstStyle/>
          <a:p>
            <a:r>
              <a:rPr lang="en-GB" b="1" dirty="0"/>
              <a:t>Digital Systems: PAN, LAN, WAN, MAN…</a:t>
            </a:r>
            <a:endParaRPr lang="en-GB" dirty="0"/>
          </a:p>
          <a:p>
            <a:r>
              <a:rPr lang="en-GB" dirty="0"/>
              <a:t>Different types of </a:t>
            </a:r>
            <a:r>
              <a:rPr lang="en-GB" u="sng" dirty="0"/>
              <a:t>networks</a:t>
            </a:r>
            <a:r>
              <a:rPr lang="en-GB" dirty="0"/>
              <a:t>, including </a:t>
            </a:r>
            <a:r>
              <a:rPr lang="en-GB" u="sng" dirty="0"/>
              <a:t>wired</a:t>
            </a:r>
            <a:r>
              <a:rPr lang="en-GB" dirty="0"/>
              <a:t>, </a:t>
            </a:r>
            <a:r>
              <a:rPr lang="en-GB" u="sng" dirty="0"/>
              <a:t>wireless</a:t>
            </a:r>
            <a:r>
              <a:rPr lang="en-GB" dirty="0"/>
              <a:t> and </a:t>
            </a:r>
            <a:r>
              <a:rPr lang="en-GB" u="sng" dirty="0"/>
              <a:t>mobile networks</a:t>
            </a:r>
            <a:endParaRPr lang="en-GB" dirty="0"/>
          </a:p>
          <a:p>
            <a:endParaRPr lang="en-AU" dirty="0"/>
          </a:p>
        </p:txBody>
      </p:sp>
      <p:pic>
        <p:nvPicPr>
          <p:cNvPr id="5" name="Picture 4" descr="Diagram&#10;&#10;Description automatically generated">
            <a:extLst>
              <a:ext uri="{FF2B5EF4-FFF2-40B4-BE49-F238E27FC236}">
                <a16:creationId xmlns:a16="http://schemas.microsoft.com/office/drawing/2014/main" id="{387C3816-1194-C2AE-E5B5-B36D23F97031}"/>
              </a:ext>
            </a:extLst>
          </p:cNvPr>
          <p:cNvPicPr>
            <a:picLocks noChangeAspect="1"/>
          </p:cNvPicPr>
          <p:nvPr/>
        </p:nvPicPr>
        <p:blipFill>
          <a:blip r:embed="rId2"/>
          <a:stretch>
            <a:fillRect/>
          </a:stretch>
        </p:blipFill>
        <p:spPr>
          <a:xfrm>
            <a:off x="6096000" y="2773931"/>
            <a:ext cx="4187828" cy="3140871"/>
          </a:xfrm>
          <a:prstGeom prst="rect">
            <a:avLst/>
          </a:prstGeom>
        </p:spPr>
      </p:pic>
      <p:pic>
        <p:nvPicPr>
          <p:cNvPr id="6" name="Picture 5" descr="Screen Shot 2022-05-15 at 9.22.16 AM.png">
            <a:extLst>
              <a:ext uri="{FF2B5EF4-FFF2-40B4-BE49-F238E27FC236}">
                <a16:creationId xmlns:a16="http://schemas.microsoft.com/office/drawing/2014/main" id="{B3C18FEC-D3E7-5E5D-3574-F80531B95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75" y="2443124"/>
            <a:ext cx="3300853" cy="4013759"/>
          </a:xfrm>
          <a:prstGeom prst="rect">
            <a:avLst/>
          </a:prstGeom>
        </p:spPr>
      </p:pic>
      <p:pic>
        <p:nvPicPr>
          <p:cNvPr id="7" name="Picture 6" descr="TComputerBCables.png">
            <a:extLst>
              <a:ext uri="{FF2B5EF4-FFF2-40B4-BE49-F238E27FC236}">
                <a16:creationId xmlns:a16="http://schemas.microsoft.com/office/drawing/2014/main" id="{FEC732EE-E736-8CA4-5B49-352C812E2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460" y="187548"/>
            <a:ext cx="1549400" cy="1511300"/>
          </a:xfrm>
          <a:prstGeom prst="rect">
            <a:avLst/>
          </a:prstGeom>
        </p:spPr>
      </p:pic>
    </p:spTree>
    <p:extLst>
      <p:ext uri="{BB962C8B-B14F-4D97-AF65-F5344CB8AC3E}">
        <p14:creationId xmlns:p14="http://schemas.microsoft.com/office/powerpoint/2010/main" val="50172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Network/s</a:t>
            </a:r>
          </a:p>
        </p:txBody>
      </p:sp>
      <p:sp>
        <p:nvSpPr>
          <p:cNvPr id="3" name="Content Placeholder 2"/>
          <p:cNvSpPr>
            <a:spLocks noGrp="1"/>
          </p:cNvSpPr>
          <p:nvPr>
            <p:ph idx="1"/>
          </p:nvPr>
        </p:nvSpPr>
        <p:spPr/>
        <p:txBody>
          <a:bodyPr/>
          <a:lstStyle/>
          <a:p>
            <a:r>
              <a:rPr lang="en-GB" dirty="0"/>
              <a:t>A system of connecting computer systems or peripheral devices, each one remote from the others. </a:t>
            </a:r>
          </a:p>
        </p:txBody>
      </p:sp>
      <p:pic>
        <p:nvPicPr>
          <p:cNvPr id="4" name="Picture 3" descr="TComputerFloppy.png">
            <a:extLst>
              <a:ext uri="{FF2B5EF4-FFF2-40B4-BE49-F238E27FC236}">
                <a16:creationId xmlns:a16="http://schemas.microsoft.com/office/drawing/2014/main" id="{8E93F0FA-119B-FD8B-1923-142594688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9268" y="3207544"/>
            <a:ext cx="1612900" cy="1625600"/>
          </a:xfrm>
          <a:prstGeom prst="rect">
            <a:avLst/>
          </a:prstGeom>
        </p:spPr>
      </p:pic>
      <p:pic>
        <p:nvPicPr>
          <p:cNvPr id="5" name="Picture 14" descr="http://upload.wikimedia.org/wikipedia/commons/d/db/NetworkTopology-Ring.png">
            <a:extLst>
              <a:ext uri="{FF2B5EF4-FFF2-40B4-BE49-F238E27FC236}">
                <a16:creationId xmlns:a16="http://schemas.microsoft.com/office/drawing/2014/main" id="{C58D8961-261F-07C7-B5BC-C7B516136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572" y="299430"/>
            <a:ext cx="720725" cy="66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6" descr="http://upload.wikimedia.org/wikipedia/commons/6/66/NetworkTopology-Star.png">
            <a:extLst>
              <a:ext uri="{FF2B5EF4-FFF2-40B4-BE49-F238E27FC236}">
                <a16:creationId xmlns:a16="http://schemas.microsoft.com/office/drawing/2014/main" id="{DE31DDC1-ACB1-084D-BA25-42533499A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622" y="267680"/>
            <a:ext cx="719137"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8" descr="http://upload.wikimedia.org/wikipedia/commons/b/ba/NetworkTopology-Line.png">
            <a:extLst>
              <a:ext uri="{FF2B5EF4-FFF2-40B4-BE49-F238E27FC236}">
                <a16:creationId xmlns:a16="http://schemas.microsoft.com/office/drawing/2014/main" id="{73E5D517-0239-2505-4B4C-AD7B55A72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0084" y="801080"/>
            <a:ext cx="720725"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0" descr="http://upload.wikimedia.org/wikipedia/commons/8/8d/NetworkTopology-Mesh.png">
            <a:extLst>
              <a:ext uri="{FF2B5EF4-FFF2-40B4-BE49-F238E27FC236}">
                <a16:creationId xmlns:a16="http://schemas.microsoft.com/office/drawing/2014/main" id="{E5E8B851-8AF4-7112-420A-1DAA8BFCE7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097" y="426430"/>
            <a:ext cx="719137"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2" descr="http://upload.wikimedia.org/wikipedia/commons/3/3c/NetworkTopology-FullyConnected.png">
            <a:extLst>
              <a:ext uri="{FF2B5EF4-FFF2-40B4-BE49-F238E27FC236}">
                <a16:creationId xmlns:a16="http://schemas.microsoft.com/office/drawing/2014/main" id="{F4999113-4002-558E-004B-15D6D93C9D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7559" y="305780"/>
            <a:ext cx="720725"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4" descr="http://upload.wikimedia.org/wikipedia/commons/a/a5/NetworkTopology-Tree.png">
            <a:extLst>
              <a:ext uri="{FF2B5EF4-FFF2-40B4-BE49-F238E27FC236}">
                <a16:creationId xmlns:a16="http://schemas.microsoft.com/office/drawing/2014/main" id="{198F7FD6-15CA-EFA8-6AA9-F420E31856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2609" y="504218"/>
            <a:ext cx="719138"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6" descr="http://upload.wikimedia.org/wikipedia/commons/4/4d/NetworkTopology-Bus.png">
            <a:extLst>
              <a:ext uri="{FF2B5EF4-FFF2-40B4-BE49-F238E27FC236}">
                <a16:creationId xmlns:a16="http://schemas.microsoft.com/office/drawing/2014/main" id="{CF51003F-66CB-7CC6-51EB-577ABEE257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5134" y="548668"/>
            <a:ext cx="719138"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Screen Shot 2022-05-15 at 1.53.38 PM.png">
            <a:extLst>
              <a:ext uri="{FF2B5EF4-FFF2-40B4-BE49-F238E27FC236}">
                <a16:creationId xmlns:a16="http://schemas.microsoft.com/office/drawing/2014/main" id="{21425E9D-0629-8EA4-8D05-AB5E64749D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0760" y="3429000"/>
            <a:ext cx="1634098" cy="855956"/>
          </a:xfrm>
          <a:prstGeom prst="rect">
            <a:avLst/>
          </a:prstGeom>
        </p:spPr>
      </p:pic>
      <p:pic>
        <p:nvPicPr>
          <p:cNvPr id="15" name="Picture 14" descr="Screen Shot 2022-05-15 at 8.41.17 AM.png">
            <a:extLst>
              <a:ext uri="{FF2B5EF4-FFF2-40B4-BE49-F238E27FC236}">
                <a16:creationId xmlns:a16="http://schemas.microsoft.com/office/drawing/2014/main" id="{783C2262-69EB-E50B-80AC-5403210C80F4}"/>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6250" b="100000" l="10680" r="100000">
                        <a14:foregroundMark x1="86408" y1="57813" x2="86408" y2="57813"/>
                        <a14:foregroundMark x1="76699" y1="6250" x2="76699" y2="6250"/>
                        <a14:foregroundMark x1="20388" y1="59375" x2="20388" y2="59375"/>
                        <a14:foregroundMark x1="64078" y1="79688" x2="64078" y2="79688"/>
                        <a14:foregroundMark x1="71845" y1="82813" x2="71845" y2="82813"/>
                        <a14:foregroundMark x1="91262" y1="84375" x2="91262" y2="84375"/>
                      </a14:backgroundRemoval>
                    </a14:imgEffect>
                  </a14:imgLayer>
                </a14:imgProps>
              </a:ext>
              <a:ext uri="{28A0092B-C50C-407E-A947-70E740481C1C}">
                <a14:useLocalDpi xmlns:a14="http://schemas.microsoft.com/office/drawing/2010/main" val="0"/>
              </a:ext>
            </a:extLst>
          </a:blip>
          <a:stretch>
            <a:fillRect/>
          </a:stretch>
        </p:blipFill>
        <p:spPr>
          <a:xfrm>
            <a:off x="5955565" y="4692362"/>
            <a:ext cx="1308100" cy="812800"/>
          </a:xfrm>
          <a:prstGeom prst="rect">
            <a:avLst/>
          </a:prstGeom>
        </p:spPr>
      </p:pic>
      <p:cxnSp>
        <p:nvCxnSpPr>
          <p:cNvPr id="17" name="Straight Connector 16">
            <a:extLst>
              <a:ext uri="{FF2B5EF4-FFF2-40B4-BE49-F238E27FC236}">
                <a16:creationId xmlns:a16="http://schemas.microsoft.com/office/drawing/2014/main" id="{4ADA173C-9005-D264-7151-84F80BEC6456}"/>
              </a:ext>
            </a:extLst>
          </p:cNvPr>
          <p:cNvCxnSpPr>
            <a:cxnSpLocks/>
          </p:cNvCxnSpPr>
          <p:nvPr/>
        </p:nvCxnSpPr>
        <p:spPr>
          <a:xfrm flipH="1">
            <a:off x="2702263" y="4052984"/>
            <a:ext cx="4111399" cy="1390714"/>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716FE1B-5A52-2693-FD86-149EA1F3510D}"/>
              </a:ext>
            </a:extLst>
          </p:cNvPr>
          <p:cNvCxnSpPr>
            <a:cxnSpLocks/>
          </p:cNvCxnSpPr>
          <p:nvPr/>
        </p:nvCxnSpPr>
        <p:spPr>
          <a:xfrm flipV="1">
            <a:off x="6357809" y="4089808"/>
            <a:ext cx="601958" cy="782482"/>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8C373C8-182D-2CCD-806C-FDE470017520}"/>
              </a:ext>
            </a:extLst>
          </p:cNvPr>
          <p:cNvCxnSpPr>
            <a:cxnSpLocks/>
          </p:cNvCxnSpPr>
          <p:nvPr/>
        </p:nvCxnSpPr>
        <p:spPr>
          <a:xfrm flipH="1">
            <a:off x="3447549" y="4045337"/>
            <a:ext cx="2910260" cy="415819"/>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E52CC2B-BECC-6ABF-741C-E59429B7ABFA}"/>
              </a:ext>
            </a:extLst>
          </p:cNvPr>
          <p:cNvCxnSpPr>
            <a:cxnSpLocks/>
          </p:cNvCxnSpPr>
          <p:nvPr/>
        </p:nvCxnSpPr>
        <p:spPr>
          <a:xfrm flipH="1" flipV="1">
            <a:off x="4470048" y="3776375"/>
            <a:ext cx="1485517" cy="268962"/>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pic>
        <p:nvPicPr>
          <p:cNvPr id="13" name="Picture 12" descr="Screen Shot 2022-05-15 at 8.41.17 AM.png">
            <a:extLst>
              <a:ext uri="{FF2B5EF4-FFF2-40B4-BE49-F238E27FC236}">
                <a16:creationId xmlns:a16="http://schemas.microsoft.com/office/drawing/2014/main" id="{098DF91D-1830-4666-71DE-CD4C2881321B}"/>
              </a:ext>
            </a:extLst>
          </p:cNvPr>
          <p:cNvPicPr>
            <a:picLocks noChangeAspect="1"/>
          </p:cNvPicPr>
          <p:nvPr/>
        </p:nvPicPr>
        <p:blipFill>
          <a:blip r:embed="rId11">
            <a:extLst>
              <a:ext uri="{BEBA8EAE-BF5A-486C-A8C5-ECC9F3942E4B}">
                <a14:imgProps xmlns:a14="http://schemas.microsoft.com/office/drawing/2010/main">
                  <a14:imgLayer r:embed="rId13">
                    <a14:imgEffect>
                      <a14:backgroundRemoval t="6250" b="100000" l="10680" r="100000">
                        <a14:foregroundMark x1="86408" y1="57813" x2="86408" y2="57813"/>
                        <a14:foregroundMark x1="76699" y1="6250" x2="76699" y2="6250"/>
                        <a14:foregroundMark x1="20388" y1="59375" x2="20388" y2="59375"/>
                        <a14:foregroundMark x1="64078" y1="79688" x2="64078" y2="79688"/>
                        <a14:foregroundMark x1="71845" y1="82813" x2="71845" y2="82813"/>
                        <a14:foregroundMark x1="91262" y1="84375" x2="91262" y2="84375"/>
                      </a14:backgroundRemoval>
                    </a14:imgEffect>
                  </a14:imgLayer>
                </a14:imgProps>
              </a:ext>
              <a:ext uri="{28A0092B-C50C-407E-A947-70E740481C1C}">
                <a14:useLocalDpi xmlns:a14="http://schemas.microsoft.com/office/drawing/2010/main" val="0"/>
              </a:ext>
            </a:extLst>
          </a:blip>
          <a:stretch>
            <a:fillRect/>
          </a:stretch>
        </p:blipFill>
        <p:spPr>
          <a:xfrm>
            <a:off x="2616507" y="3976217"/>
            <a:ext cx="1308100" cy="812800"/>
          </a:xfrm>
          <a:prstGeom prst="rect">
            <a:avLst/>
          </a:prstGeom>
        </p:spPr>
      </p:pic>
      <p:pic>
        <p:nvPicPr>
          <p:cNvPr id="14" name="Picture 13" descr="Screen Shot 2022-05-15 at 8.41.17 AM.png">
            <a:extLst>
              <a:ext uri="{FF2B5EF4-FFF2-40B4-BE49-F238E27FC236}">
                <a16:creationId xmlns:a16="http://schemas.microsoft.com/office/drawing/2014/main" id="{A7A24C9D-58D0-7C52-26BA-13E574E1D05E}"/>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6250" b="100000" l="10680" r="100000">
                        <a14:foregroundMark x1="86408" y1="57813" x2="86408" y2="57813"/>
                        <a14:foregroundMark x1="76699" y1="6250" x2="76699" y2="6250"/>
                        <a14:foregroundMark x1="20388" y1="59375" x2="20388" y2="59375"/>
                        <a14:foregroundMark x1="64078" y1="79688" x2="64078" y2="79688"/>
                        <a14:foregroundMark x1="71845" y1="82813" x2="71845" y2="82813"/>
                        <a14:foregroundMark x1="91262" y1="84375" x2="91262" y2="84375"/>
                      </a14:backgroundRemoval>
                    </a14:imgEffect>
                  </a14:imgLayer>
                </a14:imgProps>
              </a:ext>
              <a:ext uri="{28A0092B-C50C-407E-A947-70E740481C1C}">
                <a14:useLocalDpi xmlns:a14="http://schemas.microsoft.com/office/drawing/2010/main" val="0"/>
              </a:ext>
            </a:extLst>
          </a:blip>
          <a:stretch>
            <a:fillRect/>
          </a:stretch>
        </p:blipFill>
        <p:spPr>
          <a:xfrm>
            <a:off x="1784197" y="5196780"/>
            <a:ext cx="1308100" cy="812800"/>
          </a:xfrm>
          <a:prstGeom prst="rect">
            <a:avLst/>
          </a:prstGeom>
        </p:spPr>
      </p:pic>
      <p:pic>
        <p:nvPicPr>
          <p:cNvPr id="16" name="Picture 15" descr="Screen Shot 2022-05-15 at 8.41.17 AM.png">
            <a:extLst>
              <a:ext uri="{FF2B5EF4-FFF2-40B4-BE49-F238E27FC236}">
                <a16:creationId xmlns:a16="http://schemas.microsoft.com/office/drawing/2014/main" id="{09674BE2-E6FB-F918-A99C-229298E8EC87}"/>
              </a:ext>
            </a:extLst>
          </p:cNvPr>
          <p:cNvPicPr>
            <a:picLocks noChangeAspect="1"/>
          </p:cNvPicPr>
          <p:nvPr/>
        </p:nvPicPr>
        <p:blipFill>
          <a:blip r:embed="rId11">
            <a:extLst>
              <a:ext uri="{BEBA8EAE-BF5A-486C-A8C5-ECC9F3942E4B}">
                <a14:imgProps xmlns:a14="http://schemas.microsoft.com/office/drawing/2010/main">
                  <a14:imgLayer r:embed="rId14">
                    <a14:imgEffect>
                      <a14:backgroundRemoval t="6250" b="100000" l="10680" r="100000">
                        <a14:foregroundMark x1="86408" y1="57813" x2="86408" y2="57813"/>
                        <a14:foregroundMark x1="76699" y1="6250" x2="76699" y2="6250"/>
                        <a14:foregroundMark x1="20388" y1="59375" x2="20388" y2="59375"/>
                        <a14:foregroundMark x1="64078" y1="79688" x2="64078" y2="79688"/>
                        <a14:foregroundMark x1="71845" y1="82813" x2="71845" y2="82813"/>
                        <a14:foregroundMark x1="91262" y1="84375" x2="91262" y2="84375"/>
                      </a14:backgroundRemoval>
                    </a14:imgEffect>
                  </a14:imgLayer>
                </a14:imgProps>
              </a:ext>
              <a:ext uri="{28A0092B-C50C-407E-A947-70E740481C1C}">
                <a14:useLocalDpi xmlns:a14="http://schemas.microsoft.com/office/drawing/2010/main" val="0"/>
              </a:ext>
            </a:extLst>
          </a:blip>
          <a:stretch>
            <a:fillRect/>
          </a:stretch>
        </p:blipFill>
        <p:spPr>
          <a:xfrm>
            <a:off x="3788848" y="3325299"/>
            <a:ext cx="1308100" cy="812800"/>
          </a:xfrm>
          <a:prstGeom prst="rect">
            <a:avLst/>
          </a:prstGeom>
        </p:spPr>
      </p:pic>
    </p:spTree>
    <p:extLst>
      <p:ext uri="{BB962C8B-B14F-4D97-AF65-F5344CB8AC3E}">
        <p14:creationId xmlns:p14="http://schemas.microsoft.com/office/powerpoint/2010/main" val="5603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1000"/>
                                  </p:stCondLst>
                                  <p:childTnLst>
                                    <p:animRot by="43200000">
                                      <p:cBhvr>
                                        <p:cTn id="6" dur="2000" fill="hold"/>
                                        <p:tgtEl>
                                          <p:spTgt spid="4"/>
                                        </p:tgtEl>
                                        <p:attrNameLst>
                                          <p:attrName>r</p:attrName>
                                        </p:attrNameLst>
                                      </p:cBhvr>
                                    </p:animRot>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5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par>
                          <p:cTn id="15" fill="hold">
                            <p:stCondLst>
                              <p:cond delay="7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par>
                          <p:cTn id="19" fill="hold">
                            <p:stCondLst>
                              <p:cond delay="9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par>
                          <p:cTn id="23" fill="hold">
                            <p:stCondLst>
                              <p:cond delay="11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par>
                          <p:cTn id="27" fill="hold">
                            <p:stCondLst>
                              <p:cond delay="13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par>
                          <p:cTn id="31" fill="hold">
                            <p:stCondLst>
                              <p:cond delay="150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par>
                          <p:cTn id="35" fill="hold">
                            <p:stCondLst>
                              <p:cond delay="17000"/>
                            </p:stCondLst>
                            <p:childTnLst>
                              <p:par>
                                <p:cTn id="36" presetID="1" presetClass="entr" presetSubtype="0" fill="hold" nodeType="afterEffect">
                                  <p:stCondLst>
                                    <p:cond delay="1000"/>
                                  </p:stCondLst>
                                  <p:childTnLst>
                                    <p:set>
                                      <p:cBhvr>
                                        <p:cTn id="37" dur="1" fill="hold">
                                          <p:stCondLst>
                                            <p:cond delay="0"/>
                                          </p:stCondLst>
                                        </p:cTn>
                                        <p:tgtEl>
                                          <p:spTgt spid="13"/>
                                        </p:tgtEl>
                                        <p:attrNameLst>
                                          <p:attrName>style.visibility</p:attrName>
                                        </p:attrNameLst>
                                      </p:cBhvr>
                                      <p:to>
                                        <p:strVal val="visible"/>
                                      </p:to>
                                    </p:set>
                                  </p:childTnLst>
                                </p:cTn>
                              </p:par>
                            </p:childTnLst>
                          </p:cTn>
                        </p:par>
                        <p:par>
                          <p:cTn id="38" fill="hold">
                            <p:stCondLst>
                              <p:cond delay="18000"/>
                            </p:stCondLst>
                            <p:childTnLst>
                              <p:par>
                                <p:cTn id="39" presetID="1"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par>
                          <p:cTn id="41" fill="hold">
                            <p:stCondLst>
                              <p:cond delay="18000"/>
                            </p:stCondLst>
                            <p:childTnLst>
                              <p:par>
                                <p:cTn id="42" presetID="1"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par>
                          <p:cTn id="44" fill="hold">
                            <p:stCondLst>
                              <p:cond delay="18000"/>
                            </p:stCondLst>
                            <p:childTnLst>
                              <p:par>
                                <p:cTn id="45" presetID="1"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par>
                          <p:cTn id="47" fill="hold">
                            <p:stCondLst>
                              <p:cond delay="18000"/>
                            </p:stCondLst>
                            <p:childTnLst>
                              <p:par>
                                <p:cTn id="48" presetID="1"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par>
                          <p:cTn id="50" fill="hold">
                            <p:stCondLst>
                              <p:cond delay="18000"/>
                            </p:stCondLst>
                            <p:childTnLst>
                              <p:par>
                                <p:cTn id="51" presetID="3" presetClass="entr" presetSubtype="1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par>
                          <p:cTn id="54" fill="hold">
                            <p:stCondLst>
                              <p:cond delay="18500"/>
                            </p:stCondLst>
                            <p:childTnLst>
                              <p:par>
                                <p:cTn id="55" presetID="5" presetClass="entr" presetSubtype="1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heckerboard(across)">
                                      <p:cBhvr>
                                        <p:cTn id="57" dur="500"/>
                                        <p:tgtEl>
                                          <p:spTgt spid="17"/>
                                        </p:tgtEl>
                                      </p:cBhvr>
                                    </p:animEffect>
                                  </p:childTnLst>
                                </p:cTn>
                              </p:par>
                            </p:childTnLst>
                          </p:cTn>
                        </p:par>
                        <p:par>
                          <p:cTn id="58" fill="hold">
                            <p:stCondLst>
                              <p:cond delay="19000"/>
                            </p:stCondLst>
                            <p:childTnLst>
                              <p:par>
                                <p:cTn id="59" presetID="2" presetClass="entr" presetSubtype="4"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619" y="-292805"/>
            <a:ext cx="9905998" cy="1478570"/>
          </a:xfrm>
        </p:spPr>
        <p:txBody>
          <a:bodyPr/>
          <a:lstStyle/>
          <a:p>
            <a:r>
              <a:rPr lang="en-AU" dirty="0"/>
              <a:t>Wired Networks</a:t>
            </a:r>
          </a:p>
        </p:txBody>
      </p:sp>
      <p:sp>
        <p:nvSpPr>
          <p:cNvPr id="3" name="Content Placeholder 2"/>
          <p:cNvSpPr>
            <a:spLocks noGrp="1"/>
          </p:cNvSpPr>
          <p:nvPr>
            <p:ph idx="1"/>
          </p:nvPr>
        </p:nvSpPr>
        <p:spPr>
          <a:xfrm>
            <a:off x="1506960" y="862177"/>
            <a:ext cx="9905999" cy="3541714"/>
          </a:xfrm>
        </p:spPr>
        <p:txBody>
          <a:bodyPr/>
          <a:lstStyle/>
          <a:p>
            <a:r>
              <a:rPr lang="en-GB" dirty="0"/>
              <a:t>Connected to a wire or system of wires, as an electronic device connecting computer systems or peripheral devices. </a:t>
            </a:r>
          </a:p>
        </p:txBody>
      </p:sp>
      <p:sp>
        <p:nvSpPr>
          <p:cNvPr id="4" name="Subtitle 2">
            <a:extLst>
              <a:ext uri="{FF2B5EF4-FFF2-40B4-BE49-F238E27FC236}">
                <a16:creationId xmlns:a16="http://schemas.microsoft.com/office/drawing/2014/main" id="{5FFC6FE2-ED6D-85D3-293A-E211B74B9E49}"/>
              </a:ext>
            </a:extLst>
          </p:cNvPr>
          <p:cNvSpPr txBox="1">
            <a:spLocks/>
          </p:cNvSpPr>
          <p:nvPr/>
        </p:nvSpPr>
        <p:spPr>
          <a:xfrm>
            <a:off x="1388449" y="627394"/>
            <a:ext cx="9144000" cy="4127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b="1" dirty="0"/>
              <a:t>Network hardware</a:t>
            </a:r>
            <a:endParaRPr lang="en-AU" dirty="0"/>
          </a:p>
        </p:txBody>
      </p:sp>
      <p:sp>
        <p:nvSpPr>
          <p:cNvPr id="5" name="TextBox 4">
            <a:extLst>
              <a:ext uri="{FF2B5EF4-FFF2-40B4-BE49-F238E27FC236}">
                <a16:creationId xmlns:a16="http://schemas.microsoft.com/office/drawing/2014/main" id="{33FC8EC8-86FE-6775-360D-7D527D820824}"/>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7</a:t>
            </a:fld>
            <a:endParaRPr lang="en-US" sz="1200" dirty="0"/>
          </a:p>
        </p:txBody>
      </p:sp>
      <p:sp>
        <p:nvSpPr>
          <p:cNvPr id="6" name="Action Button: Back or Previous 5">
            <a:hlinkClick r:id="" action="ppaction://hlinkshowjump?jump=previousslide" highlightClick="1"/>
            <a:extLst>
              <a:ext uri="{FF2B5EF4-FFF2-40B4-BE49-F238E27FC236}">
                <a16:creationId xmlns:a16="http://schemas.microsoft.com/office/drawing/2014/main" id="{6F213B5F-AC1B-D62C-5D06-4B4CE66EA61F}"/>
              </a:ext>
            </a:extLst>
          </p:cNvPr>
          <p:cNvSpPr/>
          <p:nvPr/>
        </p:nvSpPr>
        <p:spPr>
          <a:xfrm>
            <a:off x="9649396" y="5543148"/>
            <a:ext cx="485775" cy="3714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s or Next 6">
            <a:hlinkClick r:id="" action="ppaction://hlinkshowjump?jump=nextslide" highlightClick="1"/>
            <a:extLst>
              <a:ext uri="{FF2B5EF4-FFF2-40B4-BE49-F238E27FC236}">
                <a16:creationId xmlns:a16="http://schemas.microsoft.com/office/drawing/2014/main" id="{4B099F31-9F79-F604-7E2F-B152DE68D6F3}"/>
              </a:ext>
            </a:extLst>
          </p:cNvPr>
          <p:cNvSpPr/>
          <p:nvPr/>
        </p:nvSpPr>
        <p:spPr>
          <a:xfrm>
            <a:off x="10235184" y="5543148"/>
            <a:ext cx="457200" cy="3714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a:extLst>
              <a:ext uri="{FF2B5EF4-FFF2-40B4-BE49-F238E27FC236}">
                <a16:creationId xmlns:a16="http://schemas.microsoft.com/office/drawing/2014/main" id="{E0DEA135-9046-70E7-374F-B502724B3EF4}"/>
              </a:ext>
            </a:extLst>
          </p:cNvPr>
          <p:cNvSpPr/>
          <p:nvPr/>
        </p:nvSpPr>
        <p:spPr>
          <a:xfrm>
            <a:off x="10806684" y="5543148"/>
            <a:ext cx="528638" cy="37147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omputer monitor with a keyboard&#10;&#10;Description automatically generated with medium confidence">
            <a:extLst>
              <a:ext uri="{FF2B5EF4-FFF2-40B4-BE49-F238E27FC236}">
                <a16:creationId xmlns:a16="http://schemas.microsoft.com/office/drawing/2014/main" id="{88928DB9-0E6A-5987-180E-786339ED4C53}"/>
              </a:ext>
            </a:extLst>
          </p:cNvPr>
          <p:cNvPicPr>
            <a:picLocks noChangeAspect="1"/>
          </p:cNvPicPr>
          <p:nvPr/>
        </p:nvPicPr>
        <p:blipFill>
          <a:blip r:embed="rId2"/>
          <a:stretch>
            <a:fillRect/>
          </a:stretch>
        </p:blipFill>
        <p:spPr>
          <a:xfrm>
            <a:off x="1231619" y="2885064"/>
            <a:ext cx="1879600" cy="1587500"/>
          </a:xfrm>
          <a:prstGeom prst="rect">
            <a:avLst/>
          </a:prstGeom>
        </p:spPr>
      </p:pic>
      <p:pic>
        <p:nvPicPr>
          <p:cNvPr id="11" name="Picture 10" descr="A picture containing text, electronics, display, monitor&#10;&#10;Description automatically generated">
            <a:extLst>
              <a:ext uri="{FF2B5EF4-FFF2-40B4-BE49-F238E27FC236}">
                <a16:creationId xmlns:a16="http://schemas.microsoft.com/office/drawing/2014/main" id="{388AEE4B-0B31-48F4-EB22-622B4E3C73B4}"/>
              </a:ext>
            </a:extLst>
          </p:cNvPr>
          <p:cNvPicPr>
            <a:picLocks noChangeAspect="1"/>
          </p:cNvPicPr>
          <p:nvPr/>
        </p:nvPicPr>
        <p:blipFill>
          <a:blip r:embed="rId3"/>
          <a:stretch>
            <a:fillRect/>
          </a:stretch>
        </p:blipFill>
        <p:spPr>
          <a:xfrm>
            <a:off x="8507234" y="1990354"/>
            <a:ext cx="2387600" cy="1930400"/>
          </a:xfrm>
          <a:prstGeom prst="rect">
            <a:avLst/>
          </a:prstGeom>
        </p:spPr>
      </p:pic>
      <p:pic>
        <p:nvPicPr>
          <p:cNvPr id="12" name="Picture 11" descr="A computer monitor and keyboard&#10;&#10;Description automatically generated with low confidence">
            <a:extLst>
              <a:ext uri="{FF2B5EF4-FFF2-40B4-BE49-F238E27FC236}">
                <a16:creationId xmlns:a16="http://schemas.microsoft.com/office/drawing/2014/main" id="{918AD1ED-8C9B-C055-11EE-7DA3DDB8DD32}"/>
              </a:ext>
            </a:extLst>
          </p:cNvPr>
          <p:cNvPicPr>
            <a:picLocks noChangeAspect="1"/>
          </p:cNvPicPr>
          <p:nvPr/>
        </p:nvPicPr>
        <p:blipFill>
          <a:blip r:embed="rId4"/>
          <a:stretch>
            <a:fillRect/>
          </a:stretch>
        </p:blipFill>
        <p:spPr>
          <a:xfrm>
            <a:off x="6355316" y="4559617"/>
            <a:ext cx="2603500" cy="1689100"/>
          </a:xfrm>
          <a:prstGeom prst="rect">
            <a:avLst/>
          </a:prstGeom>
        </p:spPr>
      </p:pic>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C22072D3-E536-72E9-6896-B1E0DA9D235C}"/>
                  </a:ext>
                </a:extLst>
              </p14:cNvPr>
              <p14:cNvContentPartPr/>
              <p14:nvPr/>
            </p14:nvContentPartPr>
            <p14:xfrm>
              <a:off x="4596420" y="3516794"/>
              <a:ext cx="360" cy="360"/>
            </p14:xfrm>
          </p:contentPart>
        </mc:Choice>
        <mc:Fallback xmlns="">
          <p:pic>
            <p:nvPicPr>
              <p:cNvPr id="13" name="Ink 12">
                <a:extLst>
                  <a:ext uri="{FF2B5EF4-FFF2-40B4-BE49-F238E27FC236}">
                    <a16:creationId xmlns:a16="http://schemas.microsoft.com/office/drawing/2014/main" id="{C22072D3-E536-72E9-6896-B1E0DA9D235C}"/>
                  </a:ext>
                </a:extLst>
              </p:cNvPr>
              <p:cNvPicPr/>
              <p:nvPr/>
            </p:nvPicPr>
            <p:blipFill>
              <a:blip r:embed="rId6"/>
              <a:stretch>
                <a:fillRect/>
              </a:stretch>
            </p:blipFill>
            <p:spPr>
              <a:xfrm>
                <a:off x="4587420" y="35077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70E3CF46-E978-00C3-7A4F-21ACA05083C3}"/>
                  </a:ext>
                </a:extLst>
              </p14:cNvPr>
              <p14:cNvContentPartPr/>
              <p14:nvPr/>
            </p14:nvContentPartPr>
            <p14:xfrm>
              <a:off x="2762940" y="2955554"/>
              <a:ext cx="3255840" cy="575280"/>
            </p14:xfrm>
          </p:contentPart>
        </mc:Choice>
        <mc:Fallback xmlns="">
          <p:pic>
            <p:nvPicPr>
              <p:cNvPr id="15" name="Ink 14">
                <a:extLst>
                  <a:ext uri="{FF2B5EF4-FFF2-40B4-BE49-F238E27FC236}">
                    <a16:creationId xmlns:a16="http://schemas.microsoft.com/office/drawing/2014/main" id="{70E3CF46-E978-00C3-7A4F-21ACA05083C3}"/>
                  </a:ext>
                </a:extLst>
              </p:cNvPr>
              <p:cNvPicPr/>
              <p:nvPr/>
            </p:nvPicPr>
            <p:blipFill>
              <a:blip r:embed="rId8"/>
              <a:stretch>
                <a:fillRect/>
              </a:stretch>
            </p:blipFill>
            <p:spPr>
              <a:xfrm>
                <a:off x="2753940" y="2946554"/>
                <a:ext cx="327348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B319FFD5-D3DA-735F-DF56-A4C4F6CC9D34}"/>
                  </a:ext>
                </a:extLst>
              </p14:cNvPr>
              <p14:cNvContentPartPr/>
              <p14:nvPr/>
            </p14:nvContentPartPr>
            <p14:xfrm>
              <a:off x="3674166" y="3195648"/>
              <a:ext cx="2556294" cy="1934412"/>
            </p14:xfrm>
          </p:contentPart>
        </mc:Choice>
        <mc:Fallback xmlns="">
          <p:pic>
            <p:nvPicPr>
              <p:cNvPr id="17" name="Ink 16">
                <a:extLst>
                  <a:ext uri="{FF2B5EF4-FFF2-40B4-BE49-F238E27FC236}">
                    <a16:creationId xmlns:a16="http://schemas.microsoft.com/office/drawing/2014/main" id="{B319FFD5-D3DA-735F-DF56-A4C4F6CC9D34}"/>
                  </a:ext>
                </a:extLst>
              </p:cNvPr>
              <p:cNvPicPr/>
              <p:nvPr/>
            </p:nvPicPr>
            <p:blipFill>
              <a:blip r:embed="rId10"/>
              <a:stretch>
                <a:fillRect/>
              </a:stretch>
            </p:blipFill>
            <p:spPr>
              <a:xfrm>
                <a:off x="3665166" y="3186647"/>
                <a:ext cx="2573934" cy="195205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465F1C22-1B2E-F445-30D1-92749EFBCC58}"/>
                  </a:ext>
                </a:extLst>
              </p14:cNvPr>
              <p14:cNvContentPartPr/>
              <p14:nvPr/>
            </p14:nvContentPartPr>
            <p14:xfrm>
              <a:off x="6050100" y="3068954"/>
              <a:ext cx="819720" cy="1396080"/>
            </p14:xfrm>
          </p:contentPart>
        </mc:Choice>
        <mc:Fallback xmlns="">
          <p:pic>
            <p:nvPicPr>
              <p:cNvPr id="18" name="Ink 17">
                <a:extLst>
                  <a:ext uri="{FF2B5EF4-FFF2-40B4-BE49-F238E27FC236}">
                    <a16:creationId xmlns:a16="http://schemas.microsoft.com/office/drawing/2014/main" id="{465F1C22-1B2E-F445-30D1-92749EFBCC58}"/>
                  </a:ext>
                </a:extLst>
              </p:cNvPr>
              <p:cNvPicPr/>
              <p:nvPr/>
            </p:nvPicPr>
            <p:blipFill>
              <a:blip r:embed="rId12"/>
              <a:stretch>
                <a:fillRect/>
              </a:stretch>
            </p:blipFill>
            <p:spPr>
              <a:xfrm>
                <a:off x="6041100" y="3059954"/>
                <a:ext cx="837360" cy="141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2FD1A3B5-27F7-E4A8-792D-65983F22C58F}"/>
                  </a:ext>
                </a:extLst>
              </p14:cNvPr>
              <p14:cNvContentPartPr/>
              <p14:nvPr/>
            </p14:nvContentPartPr>
            <p14:xfrm>
              <a:off x="6261780" y="3918861"/>
              <a:ext cx="2244960" cy="342360"/>
            </p14:xfrm>
          </p:contentPart>
        </mc:Choice>
        <mc:Fallback xmlns="">
          <p:pic>
            <p:nvPicPr>
              <p:cNvPr id="19" name="Ink 18">
                <a:extLst>
                  <a:ext uri="{FF2B5EF4-FFF2-40B4-BE49-F238E27FC236}">
                    <a16:creationId xmlns:a16="http://schemas.microsoft.com/office/drawing/2014/main" id="{2FD1A3B5-27F7-E4A8-792D-65983F22C58F}"/>
                  </a:ext>
                </a:extLst>
              </p:cNvPr>
              <p:cNvPicPr/>
              <p:nvPr/>
            </p:nvPicPr>
            <p:blipFill>
              <a:blip r:embed="rId14"/>
              <a:stretch>
                <a:fillRect/>
              </a:stretch>
            </p:blipFill>
            <p:spPr>
              <a:xfrm>
                <a:off x="6252780" y="3909870"/>
                <a:ext cx="2262600" cy="359981"/>
              </a:xfrm>
              <a:prstGeom prst="rect">
                <a:avLst/>
              </a:prstGeom>
            </p:spPr>
          </p:pic>
        </mc:Fallback>
      </mc:AlternateContent>
      <p:sp>
        <p:nvSpPr>
          <p:cNvPr id="21" name="TextBox 20">
            <a:extLst>
              <a:ext uri="{FF2B5EF4-FFF2-40B4-BE49-F238E27FC236}">
                <a16:creationId xmlns:a16="http://schemas.microsoft.com/office/drawing/2014/main" id="{FBEA065F-1C60-D5A8-FFF3-1840E0CA49E9}"/>
              </a:ext>
            </a:extLst>
          </p:cNvPr>
          <p:cNvSpPr txBox="1"/>
          <p:nvPr/>
        </p:nvSpPr>
        <p:spPr>
          <a:xfrm>
            <a:off x="2340358" y="2133721"/>
            <a:ext cx="1963456" cy="369332"/>
          </a:xfrm>
          <a:prstGeom prst="rect">
            <a:avLst/>
          </a:prstGeom>
          <a:noFill/>
        </p:spPr>
        <p:txBody>
          <a:bodyPr wrap="square" rtlCol="0">
            <a:spAutoFit/>
          </a:bodyPr>
          <a:lstStyle/>
          <a:p>
            <a:r>
              <a:rPr lang="en-US" dirty="0"/>
              <a:t>From ISP (NBN)</a:t>
            </a:r>
          </a:p>
        </p:txBody>
      </p:sp>
      <p:sp>
        <p:nvSpPr>
          <p:cNvPr id="22" name="TextBox 21">
            <a:extLst>
              <a:ext uri="{FF2B5EF4-FFF2-40B4-BE49-F238E27FC236}">
                <a16:creationId xmlns:a16="http://schemas.microsoft.com/office/drawing/2014/main" id="{A15C99D9-0DE3-832A-12E3-95503EAEE823}"/>
              </a:ext>
            </a:extLst>
          </p:cNvPr>
          <p:cNvSpPr txBox="1"/>
          <p:nvPr/>
        </p:nvSpPr>
        <p:spPr>
          <a:xfrm>
            <a:off x="4019440" y="2885064"/>
            <a:ext cx="1158560" cy="369332"/>
          </a:xfrm>
          <a:prstGeom prst="rect">
            <a:avLst/>
          </a:prstGeom>
          <a:noFill/>
        </p:spPr>
        <p:txBody>
          <a:bodyPr wrap="square" rtlCol="0">
            <a:spAutoFit/>
          </a:bodyPr>
          <a:lstStyle/>
          <a:p>
            <a:r>
              <a:rPr lang="en-US" dirty="0"/>
              <a:t>Modem</a:t>
            </a:r>
          </a:p>
        </p:txBody>
      </p:sp>
      <p:sp>
        <p:nvSpPr>
          <p:cNvPr id="23" name="TextBox 22">
            <a:extLst>
              <a:ext uri="{FF2B5EF4-FFF2-40B4-BE49-F238E27FC236}">
                <a16:creationId xmlns:a16="http://schemas.microsoft.com/office/drawing/2014/main" id="{5283D0AB-3097-6FF6-979E-CC0333C3143B}"/>
              </a:ext>
            </a:extLst>
          </p:cNvPr>
          <p:cNvSpPr txBox="1"/>
          <p:nvPr/>
        </p:nvSpPr>
        <p:spPr>
          <a:xfrm>
            <a:off x="6656340" y="2123433"/>
            <a:ext cx="1271092" cy="369332"/>
          </a:xfrm>
          <a:prstGeom prst="rect">
            <a:avLst/>
          </a:prstGeom>
          <a:noFill/>
        </p:spPr>
        <p:txBody>
          <a:bodyPr wrap="square" rtlCol="0">
            <a:spAutoFit/>
          </a:bodyPr>
          <a:lstStyle/>
          <a:p>
            <a:r>
              <a:rPr lang="en-US" dirty="0"/>
              <a:t>Router</a:t>
            </a:r>
          </a:p>
        </p:txBody>
      </p:sp>
      <p:sp>
        <p:nvSpPr>
          <p:cNvPr id="24" name="TextBox 23">
            <a:extLst>
              <a:ext uri="{FF2B5EF4-FFF2-40B4-BE49-F238E27FC236}">
                <a16:creationId xmlns:a16="http://schemas.microsoft.com/office/drawing/2014/main" id="{789E2A21-6E9A-8DC4-F207-E1CE0BF310C7}"/>
              </a:ext>
            </a:extLst>
          </p:cNvPr>
          <p:cNvSpPr txBox="1"/>
          <p:nvPr/>
        </p:nvSpPr>
        <p:spPr>
          <a:xfrm>
            <a:off x="401759" y="4448781"/>
            <a:ext cx="1364776" cy="369332"/>
          </a:xfrm>
          <a:prstGeom prst="rect">
            <a:avLst/>
          </a:prstGeom>
          <a:noFill/>
        </p:spPr>
        <p:txBody>
          <a:bodyPr wrap="square" rtlCol="0">
            <a:spAutoFit/>
          </a:bodyPr>
          <a:lstStyle/>
          <a:p>
            <a:r>
              <a:rPr lang="en-US" dirty="0"/>
              <a:t>Computer 2</a:t>
            </a:r>
          </a:p>
        </p:txBody>
      </p:sp>
      <p:sp>
        <p:nvSpPr>
          <p:cNvPr id="25" name="TextBox 24">
            <a:extLst>
              <a:ext uri="{FF2B5EF4-FFF2-40B4-BE49-F238E27FC236}">
                <a16:creationId xmlns:a16="http://schemas.microsoft.com/office/drawing/2014/main" id="{B3F26593-968D-5F28-5EAC-C3B4E1EF7C09}"/>
              </a:ext>
            </a:extLst>
          </p:cNvPr>
          <p:cNvSpPr txBox="1"/>
          <p:nvPr/>
        </p:nvSpPr>
        <p:spPr>
          <a:xfrm>
            <a:off x="9821554" y="3984529"/>
            <a:ext cx="1364776" cy="369332"/>
          </a:xfrm>
          <a:prstGeom prst="rect">
            <a:avLst/>
          </a:prstGeom>
          <a:noFill/>
        </p:spPr>
        <p:txBody>
          <a:bodyPr wrap="square" rtlCol="0">
            <a:spAutoFit/>
          </a:bodyPr>
          <a:lstStyle/>
          <a:p>
            <a:r>
              <a:rPr lang="en-US" dirty="0"/>
              <a:t>Computer 3</a:t>
            </a:r>
          </a:p>
        </p:txBody>
      </p:sp>
      <p:sp>
        <p:nvSpPr>
          <p:cNvPr id="26" name="TextBox 25">
            <a:extLst>
              <a:ext uri="{FF2B5EF4-FFF2-40B4-BE49-F238E27FC236}">
                <a16:creationId xmlns:a16="http://schemas.microsoft.com/office/drawing/2014/main" id="{5A9FA768-BDB2-64FA-DA5F-E20CCDDFF677}"/>
              </a:ext>
            </a:extLst>
          </p:cNvPr>
          <p:cNvSpPr txBox="1"/>
          <p:nvPr/>
        </p:nvSpPr>
        <p:spPr>
          <a:xfrm>
            <a:off x="4947134" y="5225061"/>
            <a:ext cx="1364776" cy="646331"/>
          </a:xfrm>
          <a:prstGeom prst="rect">
            <a:avLst/>
          </a:prstGeom>
          <a:noFill/>
        </p:spPr>
        <p:txBody>
          <a:bodyPr wrap="square" rtlCol="0">
            <a:spAutoFit/>
          </a:bodyPr>
          <a:lstStyle/>
          <a:p>
            <a:r>
              <a:rPr lang="en-US" dirty="0"/>
              <a:t>Main Server</a:t>
            </a:r>
          </a:p>
          <a:p>
            <a:r>
              <a:rPr lang="en-US" dirty="0"/>
              <a:t>Computer 1</a:t>
            </a:r>
          </a:p>
        </p:txBody>
      </p:sp>
      <p:pic>
        <p:nvPicPr>
          <p:cNvPr id="9" name="Picture 8" descr="A picture containing electronics&#10;&#10;Description automatically generated">
            <a:extLst>
              <a:ext uri="{FF2B5EF4-FFF2-40B4-BE49-F238E27FC236}">
                <a16:creationId xmlns:a16="http://schemas.microsoft.com/office/drawing/2014/main" id="{163F01FB-DA2A-C77B-091E-DB9C9FD05956}"/>
              </a:ext>
            </a:extLst>
          </p:cNvPr>
          <p:cNvPicPr>
            <a:picLocks noChangeAspect="1"/>
          </p:cNvPicPr>
          <p:nvPr/>
        </p:nvPicPr>
        <p:blipFill>
          <a:blip r:embed="rId15"/>
          <a:stretch>
            <a:fillRect/>
          </a:stretch>
        </p:blipFill>
        <p:spPr>
          <a:xfrm>
            <a:off x="4902822" y="2229384"/>
            <a:ext cx="2692400" cy="1905000"/>
          </a:xfrm>
          <a:prstGeom prst="rect">
            <a:avLst/>
          </a:prstGeom>
        </p:spPr>
      </p:pic>
      <p:cxnSp>
        <p:nvCxnSpPr>
          <p:cNvPr id="28" name="Curved Connector 27">
            <a:extLst>
              <a:ext uri="{FF2B5EF4-FFF2-40B4-BE49-F238E27FC236}">
                <a16:creationId xmlns:a16="http://schemas.microsoft.com/office/drawing/2014/main" id="{EDDAFBCC-DA39-9A29-53CB-5D1B4624A06F}"/>
              </a:ext>
            </a:extLst>
          </p:cNvPr>
          <p:cNvCxnSpPr/>
          <p:nvPr/>
        </p:nvCxnSpPr>
        <p:spPr>
          <a:xfrm>
            <a:off x="3903785" y="2318387"/>
            <a:ext cx="1363737" cy="566677"/>
          </a:xfrm>
          <a:prstGeom prst="curvedConnector3">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9155169-C2A7-FE76-1BF2-9F8868AC90E2}"/>
              </a:ext>
            </a:extLst>
          </p:cNvPr>
          <p:cNvCxnSpPr/>
          <p:nvPr/>
        </p:nvCxnSpPr>
        <p:spPr>
          <a:xfrm>
            <a:off x="5665565" y="2503053"/>
            <a:ext cx="1204255" cy="7401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084942A-9055-269C-9A7C-68071ABDB564}"/>
              </a:ext>
            </a:extLst>
          </p:cNvPr>
          <p:cNvSpPr txBox="1"/>
          <p:nvPr/>
        </p:nvSpPr>
        <p:spPr>
          <a:xfrm>
            <a:off x="6582308" y="2633034"/>
            <a:ext cx="1158560" cy="369332"/>
          </a:xfrm>
          <a:prstGeom prst="rect">
            <a:avLst/>
          </a:prstGeom>
          <a:noFill/>
        </p:spPr>
        <p:txBody>
          <a:bodyPr wrap="square" rtlCol="0">
            <a:spAutoFit/>
          </a:bodyPr>
          <a:lstStyle/>
          <a:p>
            <a:r>
              <a:rPr lang="en-US" dirty="0">
                <a:solidFill>
                  <a:schemeClr val="bg1"/>
                </a:solidFill>
              </a:rPr>
              <a:t>Router</a:t>
            </a:r>
          </a:p>
        </p:txBody>
      </p:sp>
      <p:pic>
        <p:nvPicPr>
          <p:cNvPr id="16" name="Picture 15" descr="A picture containing text, electronics, printer&#10;&#10;Description automatically generated">
            <a:extLst>
              <a:ext uri="{FF2B5EF4-FFF2-40B4-BE49-F238E27FC236}">
                <a16:creationId xmlns:a16="http://schemas.microsoft.com/office/drawing/2014/main" id="{09DE5613-D836-2E0A-AA46-4B2288A40A1C}"/>
              </a:ext>
            </a:extLst>
          </p:cNvPr>
          <p:cNvPicPr>
            <a:picLocks noChangeAspect="1"/>
          </p:cNvPicPr>
          <p:nvPr/>
        </p:nvPicPr>
        <p:blipFill>
          <a:blip r:embed="rId16"/>
          <a:stretch>
            <a:fillRect/>
          </a:stretch>
        </p:blipFill>
        <p:spPr>
          <a:xfrm>
            <a:off x="2109236" y="4900774"/>
            <a:ext cx="2425700" cy="1511300"/>
          </a:xfrm>
          <a:prstGeom prst="rect">
            <a:avLst/>
          </a:prstGeom>
        </p:spPr>
      </p:pic>
      <p:sp>
        <p:nvSpPr>
          <p:cNvPr id="32" name="TextBox 31">
            <a:extLst>
              <a:ext uri="{FF2B5EF4-FFF2-40B4-BE49-F238E27FC236}">
                <a16:creationId xmlns:a16="http://schemas.microsoft.com/office/drawing/2014/main" id="{0ED7D510-8535-4632-E1B7-C0864F686057}"/>
              </a:ext>
            </a:extLst>
          </p:cNvPr>
          <p:cNvSpPr txBox="1"/>
          <p:nvPr/>
        </p:nvSpPr>
        <p:spPr>
          <a:xfrm>
            <a:off x="3449272" y="4334815"/>
            <a:ext cx="2215464" cy="369332"/>
          </a:xfrm>
          <a:prstGeom prst="rect">
            <a:avLst/>
          </a:prstGeom>
          <a:noFill/>
        </p:spPr>
        <p:txBody>
          <a:bodyPr wrap="square" rtlCol="0">
            <a:spAutoFit/>
          </a:bodyPr>
          <a:lstStyle/>
          <a:p>
            <a:r>
              <a:rPr lang="en-US" dirty="0"/>
              <a:t>Printer from Modem</a:t>
            </a:r>
          </a:p>
        </p:txBody>
      </p:sp>
    </p:spTree>
    <p:extLst>
      <p:ext uri="{BB962C8B-B14F-4D97-AF65-F5344CB8AC3E}">
        <p14:creationId xmlns:p14="http://schemas.microsoft.com/office/powerpoint/2010/main" val="51600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800" decel="100000"/>
                                        <p:tgtEl>
                                          <p:spTgt spid="15"/>
                                        </p:tgtEl>
                                      </p:cBhvr>
                                    </p:animEffect>
                                    <p:anim calcmode="lin" valueType="num">
                                      <p:cBhvr>
                                        <p:cTn id="12" dur="800" decel="100000" fill="hold"/>
                                        <p:tgtEl>
                                          <p:spTgt spid="15"/>
                                        </p:tgtEl>
                                        <p:attrNameLst>
                                          <p:attrName>style.rotation</p:attrName>
                                        </p:attrNameLst>
                                      </p:cBhvr>
                                      <p:tavLst>
                                        <p:tav tm="0">
                                          <p:val>
                                            <p:fltVal val="-90"/>
                                          </p:val>
                                        </p:tav>
                                        <p:tav tm="100000">
                                          <p:val>
                                            <p:fltVal val="0"/>
                                          </p:val>
                                        </p:tav>
                                      </p:tavLst>
                                    </p:anim>
                                    <p:anim calcmode="lin" valueType="num">
                                      <p:cBhvr>
                                        <p:cTn id="13" dur="800" decel="100000" fill="hold"/>
                                        <p:tgtEl>
                                          <p:spTgt spid="15"/>
                                        </p:tgtEl>
                                        <p:attrNameLst>
                                          <p:attrName>ppt_x</p:attrName>
                                        </p:attrNameLst>
                                      </p:cBhvr>
                                      <p:tavLst>
                                        <p:tav tm="0">
                                          <p:val>
                                            <p:strVal val="#ppt_x+0.4"/>
                                          </p:val>
                                        </p:tav>
                                        <p:tav tm="100000">
                                          <p:val>
                                            <p:strVal val="#ppt_x-0.05"/>
                                          </p:val>
                                        </p:tav>
                                      </p:tavLst>
                                    </p:anim>
                                    <p:anim calcmode="lin" valueType="num">
                                      <p:cBhvr>
                                        <p:cTn id="14" dur="800" decel="100000" fill="hold"/>
                                        <p:tgtEl>
                                          <p:spTgt spid="15"/>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800" decel="100000"/>
                                        <p:tgtEl>
                                          <p:spTgt spid="17"/>
                                        </p:tgtEl>
                                      </p:cBhvr>
                                    </p:animEffect>
                                    <p:anim calcmode="lin" valueType="num">
                                      <p:cBhvr>
                                        <p:cTn id="32" dur="800" decel="100000" fill="hold"/>
                                        <p:tgtEl>
                                          <p:spTgt spid="17"/>
                                        </p:tgtEl>
                                        <p:attrNameLst>
                                          <p:attrName>style.rotation</p:attrName>
                                        </p:attrNameLst>
                                      </p:cBhvr>
                                      <p:tavLst>
                                        <p:tav tm="0">
                                          <p:val>
                                            <p:fltVal val="-90"/>
                                          </p:val>
                                        </p:tav>
                                        <p:tav tm="100000">
                                          <p:val>
                                            <p:fltVal val="0"/>
                                          </p:val>
                                        </p:tav>
                                      </p:tavLst>
                                    </p:anim>
                                    <p:anim calcmode="lin" valueType="num">
                                      <p:cBhvr>
                                        <p:cTn id="33" dur="800" decel="100000" fill="hold"/>
                                        <p:tgtEl>
                                          <p:spTgt spid="17"/>
                                        </p:tgtEl>
                                        <p:attrNameLst>
                                          <p:attrName>ppt_x</p:attrName>
                                        </p:attrNameLst>
                                      </p:cBhvr>
                                      <p:tavLst>
                                        <p:tav tm="0">
                                          <p:val>
                                            <p:strVal val="#ppt_x+0.4"/>
                                          </p:val>
                                        </p:tav>
                                        <p:tav tm="100000">
                                          <p:val>
                                            <p:strVal val="#ppt_x-0.05"/>
                                          </p:val>
                                        </p:tav>
                                      </p:tavLst>
                                    </p:anim>
                                    <p:anim calcmode="lin" valueType="num">
                                      <p:cBhvr>
                                        <p:cTn id="34" dur="800" decel="100000" fill="hold"/>
                                        <p:tgtEl>
                                          <p:spTgt spid="1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800" decel="100000"/>
                                        <p:tgtEl>
                                          <p:spTgt spid="18"/>
                                        </p:tgtEl>
                                      </p:cBhvr>
                                    </p:animEffect>
                                    <p:anim calcmode="lin" valueType="num">
                                      <p:cBhvr>
                                        <p:cTn id="42" dur="800" decel="100000" fill="hold"/>
                                        <p:tgtEl>
                                          <p:spTgt spid="18"/>
                                        </p:tgtEl>
                                        <p:attrNameLst>
                                          <p:attrName>style.rotation</p:attrName>
                                        </p:attrNameLst>
                                      </p:cBhvr>
                                      <p:tavLst>
                                        <p:tav tm="0">
                                          <p:val>
                                            <p:fltVal val="-90"/>
                                          </p:val>
                                        </p:tav>
                                        <p:tav tm="100000">
                                          <p:val>
                                            <p:fltVal val="0"/>
                                          </p:val>
                                        </p:tav>
                                      </p:tavLst>
                                    </p:anim>
                                    <p:anim calcmode="lin" valueType="num">
                                      <p:cBhvr>
                                        <p:cTn id="43" dur="800" decel="100000" fill="hold"/>
                                        <p:tgtEl>
                                          <p:spTgt spid="18"/>
                                        </p:tgtEl>
                                        <p:attrNameLst>
                                          <p:attrName>ppt_x</p:attrName>
                                        </p:attrNameLst>
                                      </p:cBhvr>
                                      <p:tavLst>
                                        <p:tav tm="0">
                                          <p:val>
                                            <p:strVal val="#ppt_x+0.4"/>
                                          </p:val>
                                        </p:tav>
                                        <p:tav tm="100000">
                                          <p:val>
                                            <p:strVal val="#ppt_x-0.05"/>
                                          </p:val>
                                        </p:tav>
                                      </p:tavLst>
                                    </p:anim>
                                    <p:anim calcmode="lin" valueType="num">
                                      <p:cBhvr>
                                        <p:cTn id="44" dur="800" decel="100000" fill="hold"/>
                                        <p:tgtEl>
                                          <p:spTgt spid="1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Wireless Networks</a:t>
            </a:r>
          </a:p>
        </p:txBody>
      </p:sp>
      <p:sp>
        <p:nvSpPr>
          <p:cNvPr id="3" name="Content Placeholder 2"/>
          <p:cNvSpPr>
            <a:spLocks noGrp="1"/>
          </p:cNvSpPr>
          <p:nvPr>
            <p:ph idx="1"/>
          </p:nvPr>
        </p:nvSpPr>
        <p:spPr/>
        <p:txBody>
          <a:bodyPr/>
          <a:lstStyle/>
          <a:p>
            <a:r>
              <a:rPr lang="en-GB" dirty="0"/>
              <a:t>Any type of computer network that uses wireless data connections for connecting networks. </a:t>
            </a:r>
          </a:p>
        </p:txBody>
      </p:sp>
      <p:sp>
        <p:nvSpPr>
          <p:cNvPr id="4" name="TextBox 3">
            <a:extLst>
              <a:ext uri="{FF2B5EF4-FFF2-40B4-BE49-F238E27FC236}">
                <a16:creationId xmlns:a16="http://schemas.microsoft.com/office/drawing/2014/main" id="{51B763CA-4B06-3A6A-A5E1-FC189D12D0D6}"/>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8</a:t>
            </a:fld>
            <a:endParaRPr lang="en-US" sz="1200" dirty="0"/>
          </a:p>
        </p:txBody>
      </p:sp>
      <p:pic>
        <p:nvPicPr>
          <p:cNvPr id="5" name="Picture 4" descr="Diagram&#10;&#10;Description automatically generated">
            <a:extLst>
              <a:ext uri="{FF2B5EF4-FFF2-40B4-BE49-F238E27FC236}">
                <a16:creationId xmlns:a16="http://schemas.microsoft.com/office/drawing/2014/main" id="{3B87D814-6515-4213-BC10-6930B3B62764}"/>
              </a:ext>
            </a:extLst>
          </p:cNvPr>
          <p:cNvPicPr>
            <a:picLocks noChangeAspect="1"/>
          </p:cNvPicPr>
          <p:nvPr/>
        </p:nvPicPr>
        <p:blipFill>
          <a:blip r:embed="rId2"/>
          <a:stretch>
            <a:fillRect/>
          </a:stretch>
        </p:blipFill>
        <p:spPr>
          <a:xfrm>
            <a:off x="7643241" y="3035301"/>
            <a:ext cx="3352800" cy="2755900"/>
          </a:xfrm>
          <a:prstGeom prst="rect">
            <a:avLst/>
          </a:prstGeom>
        </p:spPr>
      </p:pic>
      <p:sp>
        <p:nvSpPr>
          <p:cNvPr id="7" name="TextBox 6">
            <a:extLst>
              <a:ext uri="{FF2B5EF4-FFF2-40B4-BE49-F238E27FC236}">
                <a16:creationId xmlns:a16="http://schemas.microsoft.com/office/drawing/2014/main" id="{A0FBED4B-32C3-85D5-497F-561AA55D0833}"/>
              </a:ext>
            </a:extLst>
          </p:cNvPr>
          <p:cNvSpPr txBox="1"/>
          <p:nvPr/>
        </p:nvSpPr>
        <p:spPr>
          <a:xfrm>
            <a:off x="1195959" y="3558679"/>
            <a:ext cx="6395912" cy="1815882"/>
          </a:xfrm>
          <a:prstGeom prst="rect">
            <a:avLst/>
          </a:prstGeom>
          <a:noFill/>
        </p:spPr>
        <p:txBody>
          <a:bodyPr wrap="square">
            <a:spAutoFit/>
          </a:bodyPr>
          <a:lstStyle/>
          <a:p>
            <a:r>
              <a:rPr lang="en-US" sz="2800" dirty="0"/>
              <a:t>An Internet service provider (ISP) sells </a:t>
            </a:r>
          </a:p>
          <a:p>
            <a:r>
              <a:rPr lang="en-US" sz="2800" dirty="0"/>
              <a:t>wi-fi to your</a:t>
            </a:r>
          </a:p>
          <a:p>
            <a:r>
              <a:rPr lang="en-US" sz="2800" dirty="0"/>
              <a:t> home, what influences cost of this service, (Speed) wi-fi is connected by Nodes (NBN)</a:t>
            </a:r>
          </a:p>
        </p:txBody>
      </p:sp>
    </p:spTree>
    <p:extLst>
      <p:ext uri="{BB962C8B-B14F-4D97-AF65-F5344CB8AC3E}">
        <p14:creationId xmlns:p14="http://schemas.microsoft.com/office/powerpoint/2010/main" val="103831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2629"/>
            <a:ext cx="9905998" cy="1478570"/>
          </a:xfrm>
        </p:spPr>
        <p:txBody>
          <a:bodyPr/>
          <a:lstStyle/>
          <a:p>
            <a:r>
              <a:rPr lang="en-AU" dirty="0"/>
              <a:t>Mobile Networks</a:t>
            </a:r>
          </a:p>
        </p:txBody>
      </p:sp>
      <p:sp>
        <p:nvSpPr>
          <p:cNvPr id="3" name="Content Placeholder 2"/>
          <p:cNvSpPr>
            <a:spLocks noGrp="1"/>
          </p:cNvSpPr>
          <p:nvPr>
            <p:ph idx="1"/>
          </p:nvPr>
        </p:nvSpPr>
        <p:spPr>
          <a:xfrm>
            <a:off x="1141412" y="1658143"/>
            <a:ext cx="9905999" cy="3541714"/>
          </a:xfrm>
        </p:spPr>
        <p:txBody>
          <a:bodyPr/>
          <a:lstStyle/>
          <a:p>
            <a:r>
              <a:rPr lang="en-GB" dirty="0"/>
              <a:t>A system of connecting movable computer systems or peripheral devices, each one remote from the others. </a:t>
            </a:r>
          </a:p>
        </p:txBody>
      </p:sp>
      <p:sp>
        <p:nvSpPr>
          <p:cNvPr id="4" name="TextBox 3">
            <a:extLst>
              <a:ext uri="{FF2B5EF4-FFF2-40B4-BE49-F238E27FC236}">
                <a16:creationId xmlns:a16="http://schemas.microsoft.com/office/drawing/2014/main" id="{1647FE0A-9746-6B20-0A09-FF33D2E08040}"/>
              </a:ext>
            </a:extLst>
          </p:cNvPr>
          <p:cNvSpPr txBox="1"/>
          <p:nvPr/>
        </p:nvSpPr>
        <p:spPr>
          <a:xfrm>
            <a:off x="1195959" y="6452530"/>
            <a:ext cx="8939212" cy="276999"/>
          </a:xfrm>
          <a:prstGeom prst="rect">
            <a:avLst/>
          </a:prstGeom>
          <a:noFill/>
        </p:spPr>
        <p:txBody>
          <a:bodyPr wrap="square" rtlCol="0">
            <a:spAutoFit/>
          </a:bodyPr>
          <a:lstStyle/>
          <a:p>
            <a:r>
              <a:rPr lang="en-US" sz="1200" dirty="0"/>
              <a:t>Peter Faulks                                                               Year 7  Digital Technologies.                                                                             Slide </a:t>
            </a:r>
            <a:fld id="{208F2870-CF30-0041-B099-389F21059FB0}" type="slidenum">
              <a:rPr lang="en-US" sz="1200" smtClean="0"/>
              <a:t>9</a:t>
            </a:fld>
            <a:endParaRPr lang="en-US" sz="1200" dirty="0"/>
          </a:p>
        </p:txBody>
      </p:sp>
      <p:pic>
        <p:nvPicPr>
          <p:cNvPr id="5" name="Picture 4" descr="Diagram&#10;&#10;Description automatically generated">
            <a:extLst>
              <a:ext uri="{FF2B5EF4-FFF2-40B4-BE49-F238E27FC236}">
                <a16:creationId xmlns:a16="http://schemas.microsoft.com/office/drawing/2014/main" id="{49BE2167-BBAD-14A5-2F7D-344E9F01388B}"/>
              </a:ext>
            </a:extLst>
          </p:cNvPr>
          <p:cNvPicPr>
            <a:picLocks noChangeAspect="1"/>
          </p:cNvPicPr>
          <p:nvPr/>
        </p:nvPicPr>
        <p:blipFill>
          <a:blip r:embed="rId2"/>
          <a:stretch>
            <a:fillRect/>
          </a:stretch>
        </p:blipFill>
        <p:spPr>
          <a:xfrm>
            <a:off x="6983907" y="2327882"/>
            <a:ext cx="3733800" cy="3911600"/>
          </a:xfrm>
          <a:prstGeom prst="rect">
            <a:avLst/>
          </a:prstGeom>
        </p:spPr>
      </p:pic>
      <p:pic>
        <p:nvPicPr>
          <p:cNvPr id="7" name="Picture 6" descr="A picture containing sky, outdoor, person&#10;&#10;Description automatically generated">
            <a:extLst>
              <a:ext uri="{FF2B5EF4-FFF2-40B4-BE49-F238E27FC236}">
                <a16:creationId xmlns:a16="http://schemas.microsoft.com/office/drawing/2014/main" id="{5F789E7A-B89E-8AE1-1221-E9D06D9DEF00}"/>
              </a:ext>
            </a:extLst>
          </p:cNvPr>
          <p:cNvPicPr>
            <a:picLocks noChangeAspect="1"/>
          </p:cNvPicPr>
          <p:nvPr/>
        </p:nvPicPr>
        <p:blipFill>
          <a:blip r:embed="rId3"/>
          <a:stretch>
            <a:fillRect/>
          </a:stretch>
        </p:blipFill>
        <p:spPr>
          <a:xfrm>
            <a:off x="4220174" y="2872651"/>
            <a:ext cx="2628900" cy="1905000"/>
          </a:xfrm>
          <a:prstGeom prst="rect">
            <a:avLst/>
          </a:prstGeom>
        </p:spPr>
      </p:pic>
      <p:pic>
        <p:nvPicPr>
          <p:cNvPr id="9" name="Picture 8" descr="A hand holding a tablet&#10;&#10;Description automatically generated with low confidence">
            <a:extLst>
              <a:ext uri="{FF2B5EF4-FFF2-40B4-BE49-F238E27FC236}">
                <a16:creationId xmlns:a16="http://schemas.microsoft.com/office/drawing/2014/main" id="{6A96A66D-0A01-EB83-E283-2E003F50223F}"/>
              </a:ext>
            </a:extLst>
          </p:cNvPr>
          <p:cNvPicPr>
            <a:picLocks noChangeAspect="1"/>
          </p:cNvPicPr>
          <p:nvPr/>
        </p:nvPicPr>
        <p:blipFill>
          <a:blip r:embed="rId4"/>
          <a:stretch>
            <a:fillRect/>
          </a:stretch>
        </p:blipFill>
        <p:spPr>
          <a:xfrm>
            <a:off x="1474293" y="3864323"/>
            <a:ext cx="2413000" cy="2184400"/>
          </a:xfrm>
          <a:prstGeom prst="rect">
            <a:avLst/>
          </a:prstGeom>
        </p:spPr>
      </p:pic>
      <p:cxnSp>
        <p:nvCxnSpPr>
          <p:cNvPr id="11" name="Straight Arrow Connector 10">
            <a:extLst>
              <a:ext uri="{FF2B5EF4-FFF2-40B4-BE49-F238E27FC236}">
                <a16:creationId xmlns:a16="http://schemas.microsoft.com/office/drawing/2014/main" id="{6926836C-43B5-89B7-0C4B-AAF238E9F871}"/>
              </a:ext>
            </a:extLst>
          </p:cNvPr>
          <p:cNvCxnSpPr/>
          <p:nvPr/>
        </p:nvCxnSpPr>
        <p:spPr>
          <a:xfrm flipH="1" flipV="1">
            <a:off x="4783015" y="3569677"/>
            <a:ext cx="88255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19A0D35-A780-C89F-0F45-2720F97D13B5}"/>
              </a:ext>
            </a:extLst>
          </p:cNvPr>
          <p:cNvCxnSpPr>
            <a:cxnSpLocks/>
          </p:cNvCxnSpPr>
          <p:nvPr/>
        </p:nvCxnSpPr>
        <p:spPr>
          <a:xfrm flipH="1" flipV="1">
            <a:off x="4644589" y="3373844"/>
            <a:ext cx="1228673" cy="65303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21C4A85-1840-1E99-36C5-A7EBE7AD5AA6}"/>
              </a:ext>
            </a:extLst>
          </p:cNvPr>
          <p:cNvCxnSpPr>
            <a:cxnSpLocks/>
          </p:cNvCxnSpPr>
          <p:nvPr/>
        </p:nvCxnSpPr>
        <p:spPr>
          <a:xfrm flipH="1">
            <a:off x="2066457" y="3341973"/>
            <a:ext cx="2248428" cy="807996"/>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B1DD83-08A1-9EE2-6E50-386EE1CD2DA7}"/>
              </a:ext>
            </a:extLst>
          </p:cNvPr>
          <p:cNvCxnSpPr>
            <a:cxnSpLocks/>
          </p:cNvCxnSpPr>
          <p:nvPr/>
        </p:nvCxnSpPr>
        <p:spPr>
          <a:xfrm>
            <a:off x="2066457" y="4373028"/>
            <a:ext cx="514752" cy="58349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072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{6DE665DB-21B1-184B-8262-D9A52964976F}tf10001122</Template>
  <TotalTime>430</TotalTime>
  <Words>1702</Words>
  <Application>Microsoft Macintosh PowerPoint</Application>
  <PresentationFormat>Widescreen</PresentationFormat>
  <Paragraphs>223</Paragraphs>
  <Slides>23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vt:lpstr>
      <vt:lpstr>Calibri</vt:lpstr>
      <vt:lpstr>Tw Cen MT</vt:lpstr>
      <vt:lpstr>Twinkl</vt:lpstr>
      <vt:lpstr>Twinkl SemiBold</vt:lpstr>
      <vt:lpstr>Circuit</vt:lpstr>
      <vt:lpstr>Document</vt:lpstr>
      <vt:lpstr>YEAR 7 DIGITAL TECHNOLOGIES</vt:lpstr>
      <vt:lpstr>WeekS 1AND 2</vt:lpstr>
      <vt:lpstr>Digital System/s</vt:lpstr>
      <vt:lpstr>Data</vt:lpstr>
      <vt:lpstr>Week 3</vt:lpstr>
      <vt:lpstr>Network/s</vt:lpstr>
      <vt:lpstr>Wired Networks</vt:lpstr>
      <vt:lpstr>Wireless Networks</vt:lpstr>
      <vt:lpstr>Mobile Networks</vt:lpstr>
      <vt:lpstr>PowerPoint Presentation</vt:lpstr>
      <vt:lpstr>Digital Systems:  Hardware components of a network</vt:lpstr>
      <vt:lpstr>Digital Systems:  Hardware components of a network</vt:lpstr>
      <vt:lpstr>Digital Systems:  Hardware components of a network</vt:lpstr>
      <vt:lpstr>Digital Systems:  Hardware components of a network</vt:lpstr>
      <vt:lpstr>Digital Systems:  Hardware components of a network</vt:lpstr>
      <vt:lpstr>Hardware</vt:lpstr>
      <vt:lpstr>Components</vt:lpstr>
      <vt:lpstr>Components (part 2)</vt:lpstr>
      <vt:lpstr>Network/S (from week 3)</vt:lpstr>
      <vt:lpstr>Week 5</vt:lpstr>
      <vt:lpstr>PowerPoint Presentation</vt:lpstr>
      <vt:lpstr>Week 9</vt:lpstr>
      <vt:lpstr>Create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DIGITAL TECHNOLOGIES</dc:title>
  <dc:creator>Michael Steele</dc:creator>
  <cp:lastModifiedBy>Peter Faulks (Ursula Frayne Catholic College - Victoria Park)</cp:lastModifiedBy>
  <cp:revision>34</cp:revision>
  <dcterms:created xsi:type="dcterms:W3CDTF">2018-01-26T06:42:14Z</dcterms:created>
  <dcterms:modified xsi:type="dcterms:W3CDTF">2022-08-02T01:45:03Z</dcterms:modified>
</cp:coreProperties>
</file>